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</p:sldMasterIdLst>
  <p:notesMasterIdLst>
    <p:notesMasterId r:id="rId23"/>
  </p:notesMasterIdLst>
  <p:sldIdLst>
    <p:sldId id="257" r:id="rId3"/>
    <p:sldId id="258" r:id="rId4"/>
    <p:sldId id="260" r:id="rId5"/>
    <p:sldId id="262" r:id="rId6"/>
    <p:sldId id="279" r:id="rId7"/>
    <p:sldId id="274" r:id="rId8"/>
    <p:sldId id="280" r:id="rId9"/>
    <p:sldId id="278" r:id="rId10"/>
    <p:sldId id="264" r:id="rId11"/>
    <p:sldId id="281" r:id="rId12"/>
    <p:sldId id="276" r:id="rId13"/>
    <p:sldId id="266" r:id="rId14"/>
    <p:sldId id="265" r:id="rId15"/>
    <p:sldId id="263" r:id="rId16"/>
    <p:sldId id="267" r:id="rId17"/>
    <p:sldId id="268" r:id="rId18"/>
    <p:sldId id="269" r:id="rId19"/>
    <p:sldId id="270" r:id="rId20"/>
    <p:sldId id="271" r:id="rId21"/>
    <p:sldId id="282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08" autoAdjust="0"/>
  </p:normalViewPr>
  <p:slideViewPr>
    <p:cSldViewPr snapToGrid="0">
      <p:cViewPr varScale="1">
        <p:scale>
          <a:sx n="107" d="100"/>
          <a:sy n="107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BEBD0-D45D-4FD6-AF9A-D91086E88944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1EBE2-7229-482E-8409-C2F7DB878B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98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21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453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92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30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37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08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693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62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945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469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59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8583" y="1618022"/>
            <a:ext cx="1004130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48583" y="4097697"/>
            <a:ext cx="10041309" cy="1655762"/>
          </a:xfrm>
        </p:spPr>
        <p:txBody>
          <a:bodyPr/>
          <a:lstStyle>
            <a:lvl1pPr marL="0" indent="0" algn="ctr">
              <a:buNone/>
              <a:defRPr sz="2400">
                <a:latin typeface="AvantGarde Bk BT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8952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6A58-B9CA-4797-BF46-88E05A762D22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167-A997-4CE2-BE91-04AF947CBC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32247"/>
            <a:ext cx="10515600" cy="454471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Schulfirewall.de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345768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32247"/>
            <a:ext cx="10515600" cy="454471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Schulfirewall.de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106920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antGarde Bk BT" panose="020B0402020202020204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Schulfirewall.de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168397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517980"/>
            <a:ext cx="5181600" cy="46179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517980"/>
            <a:ext cx="5181600" cy="46179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antGarde Bk BT" panose="020B0402020202020204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Schulfirewall.de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222951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57861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402523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57861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402523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antGarde Bk BT" panose="020B0402020202020204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Schulfirewall.de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75222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antGarde Bk BT" panose="020B0402020202020204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Schulfirewall.de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321615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antGarde Bk BT" panose="020B0402020202020204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Schulfirewall.de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392916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1589518"/>
            <a:ext cx="6172200" cy="45620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34795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antGarde Bk BT" panose="020B0402020202020204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Schulfirewall.de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14033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1598064"/>
            <a:ext cx="6172200" cy="42629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1598064"/>
            <a:ext cx="3932237" cy="42709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antGarde Bk BT" panose="020B0402020202020204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Schulfirewall.de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238920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79500"/>
            <a:ext cx="10246407" cy="114540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80" y="179499"/>
            <a:ext cx="1540886" cy="1145405"/>
          </a:xfrm>
          <a:prstGeom prst="rect">
            <a:avLst/>
          </a:prstGeom>
        </p:spPr>
      </p:pic>
      <p:sp>
        <p:nvSpPr>
          <p:cNvPr id="14" name="Untertitel 2"/>
          <p:cNvSpPr txBox="1">
            <a:spLocks/>
          </p:cNvSpPr>
          <p:nvPr userDrawn="1"/>
        </p:nvSpPr>
        <p:spPr>
          <a:xfrm>
            <a:off x="1003931" y="6450467"/>
            <a:ext cx="1195807" cy="295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" name="Titel 1"/>
          <p:cNvSpPr txBox="1">
            <a:spLocks/>
          </p:cNvSpPr>
          <p:nvPr userDrawn="1"/>
        </p:nvSpPr>
        <p:spPr>
          <a:xfrm>
            <a:off x="1" y="6520808"/>
            <a:ext cx="12192000" cy="37551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   Online Präsentation					Schulfirewall.de            Frank Menne </a:t>
            </a:r>
            <a:r>
              <a:rPr kumimoji="0" lang="de-DE" sz="1400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– </a:t>
            </a:r>
            <a:r>
              <a:rPr kumimoji="0" lang="en-US" sz="1400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OctoGate </a:t>
            </a:r>
            <a:r>
              <a:rPr kumimoji="0" lang="en-US" sz="1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IT Security Systems GmbH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5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>
          <a:solidFill>
            <a:schemeClr val="bg1"/>
          </a:solidFill>
          <a:latin typeface="AvantGarde" panose="020B04020202030203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antGarde Bk BT" panose="020B04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antGarde Bk BT" panose="020B04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antGarde Bk BT" panose="020B04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antGarde Bk BT" panose="020B04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antGarde Bk BT" panose="020B04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60144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i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 txBox="1">
            <a:spLocks/>
          </p:cNvSpPr>
          <p:nvPr/>
        </p:nvSpPr>
        <p:spPr>
          <a:xfrm>
            <a:off x="680156" y="373643"/>
            <a:ext cx="8978194" cy="825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de-DE" sz="5400" dirty="0">
                <a:solidFill>
                  <a:schemeClr val="bg1"/>
                </a:solidFill>
                <a:uFill>
                  <a:solidFill>
                    <a:srgbClr val="0B4060"/>
                  </a:solidFill>
                </a:uFill>
                <a:cs typeface="Arial" panose="020B0604020202020204" pitchFamily="34" charset="0"/>
              </a:rPr>
              <a:t>Digitalisierung im Schulsystem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1038" y="1668303"/>
            <a:ext cx="1067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Die OctoGate – Komplettlösung</a:t>
            </a:r>
            <a:endParaRPr lang="de-DE" sz="32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27" y="2650547"/>
            <a:ext cx="987342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103909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16836" cy="88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5" y="1724225"/>
            <a:ext cx="71291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Nahezu 95% aller Seiten Https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Nicht nur </a:t>
            </a:r>
            <a:r>
              <a:rPr lang="de-DE" sz="2400" dirty="0"/>
              <a:t>V</a:t>
            </a:r>
            <a:r>
              <a:rPr lang="de-DE" sz="2400" dirty="0" smtClean="0"/>
              <a:t>erschlüsselung: Auch Schutz vor </a:t>
            </a:r>
            <a:br>
              <a:rPr lang="de-DE" sz="2400" dirty="0" smtClean="0"/>
            </a:br>
            <a:r>
              <a:rPr lang="de-DE" sz="2400" dirty="0" smtClean="0"/>
              <a:t>MITM - Angriffen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Üblich: Scanning mit Stammzertifikat auf dem Gerät</a:t>
            </a:r>
            <a:br>
              <a:rPr lang="de-DE" sz="2400" dirty="0" smtClean="0"/>
            </a:br>
            <a:r>
              <a:rPr lang="de-DE" sz="2400" dirty="0" smtClean="0"/>
              <a:t>Nachteil: Clientinstallation, unbrauchbar auf </a:t>
            </a:r>
            <a:br>
              <a:rPr lang="de-DE" sz="2400" dirty="0" smtClean="0"/>
            </a:br>
            <a:r>
              <a:rPr lang="de-DE" sz="2400" dirty="0" smtClean="0"/>
              <a:t>Smartphones und Tablets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Die Lösung: OctoGate SNI – Scanning. 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Google </a:t>
            </a:r>
            <a:r>
              <a:rPr lang="de-DE" sz="2400" dirty="0" err="1" smtClean="0"/>
              <a:t>Safesearch</a:t>
            </a:r>
            <a:r>
              <a:rPr lang="de-DE" sz="2400" dirty="0" smtClean="0"/>
              <a:t> – auch ohne Stammzertifikat</a:t>
            </a:r>
            <a:endParaRPr lang="de-DE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4" y="331331"/>
            <a:ext cx="8847107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 smtClean="0">
                <a:solidFill>
                  <a:schemeClr val="bg1"/>
                </a:solidFill>
                <a:latin typeface="+mn-lt"/>
              </a:rPr>
              <a:t>HTTPS – Scanning – Aber richtig !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961" y="1724225"/>
            <a:ext cx="2788581" cy="2592964"/>
          </a:xfrm>
          <a:prstGeom prst="rect">
            <a:avLst/>
          </a:prstGeom>
        </p:spPr>
      </p:pic>
      <p:pic>
        <p:nvPicPr>
          <p:cNvPr id="1026" name="Picture 2" descr="https://demo0001.ozone.octogate.de/ords/r/octogate/106/files/static/v565/bpjm_2022-logo_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61" y="4761489"/>
            <a:ext cx="28575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5" y="1736257"/>
            <a:ext cx="5522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Surfkontrolle / Bandbreitenkontrolle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Zugangskonzept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Ausleuchtungsgutachten ?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Leitungen / Stromversorgung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Praxistip: WLAN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6324115" y="1736256"/>
            <a:ext cx="5522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Green </a:t>
            </a:r>
            <a:r>
              <a:rPr lang="de-DE" sz="2400" dirty="0" err="1"/>
              <a:t>Energy</a:t>
            </a:r>
            <a:r>
              <a:rPr lang="de-DE" sz="2400" dirty="0"/>
              <a:t> / Nachhaltigkeit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Service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AX Standard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Frequenzen</a:t>
            </a:r>
          </a:p>
        </p:txBody>
      </p:sp>
    </p:spTree>
    <p:extLst>
      <p:ext uri="{BB962C8B-B14F-4D97-AF65-F5344CB8AC3E}">
        <p14:creationId xmlns:p14="http://schemas.microsoft.com/office/powerpoint/2010/main" val="40559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02D20E-EE81-4B6A-BE5A-C71549BE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80" y="1346526"/>
            <a:ext cx="5417282" cy="4824309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WLAN Access Point AX-3000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316224" y="1757353"/>
            <a:ext cx="55801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Lokal oder per Cloud konfigurierbar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Schüler- Lehrernetze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Hoher Datendurchsatz + LTE + POE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Investitionssicherheit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Integration in die pädagogische Lösung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Einfache Installation</a:t>
            </a:r>
          </a:p>
          <a:p>
            <a:endParaRPr lang="de-DE" sz="2400" noProof="1"/>
          </a:p>
        </p:txBody>
      </p:sp>
    </p:spTree>
    <p:extLst>
      <p:ext uri="{BB962C8B-B14F-4D97-AF65-F5344CB8AC3E}">
        <p14:creationId xmlns:p14="http://schemas.microsoft.com/office/powerpoint/2010/main" val="5160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>
            <a:cxnSpLocks/>
          </p:cNvCxnSpPr>
          <p:nvPr/>
        </p:nvCxnSpPr>
        <p:spPr>
          <a:xfrm>
            <a:off x="0" y="950114"/>
            <a:ext cx="68148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 txBox="1">
            <a:spLocks/>
          </p:cNvSpPr>
          <p:nvPr/>
        </p:nvSpPr>
        <p:spPr>
          <a:xfrm>
            <a:off x="528905" y="331331"/>
            <a:ext cx="8502952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Schnittstellen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891" y="2800351"/>
            <a:ext cx="3006850" cy="56197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41" y="4552707"/>
            <a:ext cx="3060000" cy="7381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1ECA84E-3CC8-46E1-ABA0-AD810E7A01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34"/>
          <a:stretch/>
        </p:blipFill>
        <p:spPr>
          <a:xfrm>
            <a:off x="4471986" y="2291032"/>
            <a:ext cx="2793518" cy="311413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41293" y="2452762"/>
            <a:ext cx="1786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0070C0"/>
                </a:solidFill>
              </a:rPr>
              <a:t>IServ</a:t>
            </a:r>
            <a:endParaRPr lang="de-DE" sz="6000" b="1" dirty="0">
              <a:solidFill>
                <a:srgbClr val="0070C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23" y="3939113"/>
            <a:ext cx="3082559" cy="39010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293" y="4921787"/>
            <a:ext cx="2943636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5" y="1753783"/>
            <a:ext cx="56381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b="1" dirty="0"/>
              <a:t>WLAN Cloud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Steuerung der Access Points und Switches ohne lokale Infrastruktur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b="1" dirty="0"/>
              <a:t>Schulserver Cloud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Klassenraum-Management, Nutzerverwaltung, Jugendschutz und Unterrichtssteuerung aus der Cloud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42A7DF-B896-4A63-B432-3E582C73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73" y="1653767"/>
            <a:ext cx="4615284" cy="424476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Cloud Produkte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13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5" y="1753021"/>
            <a:ext cx="56411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b="1" dirty="0"/>
              <a:t>Steuerung im Unterrichtsgeschehen </a:t>
            </a:r>
            <a:r>
              <a:rPr lang="de-DE" sz="2400" dirty="0"/>
              <a:t>Content Filter und WLAN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b="1" dirty="0"/>
              <a:t>Zentrales Management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WLAN, Infrastruktur und Firewall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b="1" dirty="0"/>
              <a:t>Alles aufeinander abgestimmt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Somit schnell und einfach installiert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b="1" dirty="0"/>
              <a:t>Support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Ein Ansprechpartner für alles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Wie spielt das zusammen?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594" y="1602342"/>
            <a:ext cx="2117986" cy="191861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65" y="1541817"/>
            <a:ext cx="2062878" cy="203967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873" y="3497250"/>
            <a:ext cx="4605396" cy="14296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1" b="26766"/>
          <a:stretch/>
        </p:blipFill>
        <p:spPr>
          <a:xfrm>
            <a:off x="7949251" y="5051844"/>
            <a:ext cx="2600323" cy="11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5" y="1753023"/>
            <a:ext cx="56506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err="1"/>
              <a:t>OctoGate</a:t>
            </a:r>
            <a:r>
              <a:rPr lang="de-DE" sz="2400" dirty="0"/>
              <a:t> als integraler Bestandteil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Drei WLAN Netze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Plug-</a:t>
            </a:r>
            <a:r>
              <a:rPr lang="de-DE" sz="2400" dirty="0" err="1"/>
              <a:t>and</a:t>
            </a:r>
            <a:r>
              <a:rPr lang="de-DE" sz="2400" dirty="0"/>
              <a:t>-Play Lösung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Steuerung der Komponenten aus der Schulkonsole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Einbindung von Tablets, Schüler-</a:t>
            </a:r>
          </a:p>
          <a:p>
            <a:pPr marL="342000" indent="-342000"/>
            <a:r>
              <a:rPr lang="de-DE" sz="2400" dirty="0"/>
              <a:t>    Geräten und schuleigenen Notebooks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67C620-258E-46B3-987C-0E1C4548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627" y="1447786"/>
            <a:ext cx="5982938" cy="465115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77" y="2749176"/>
            <a:ext cx="530146" cy="52418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25" y="5238377"/>
            <a:ext cx="530146" cy="52418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46" y="4491317"/>
            <a:ext cx="530146" cy="524182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528905" y="331331"/>
            <a:ext cx="8502952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Beispiel: paedML </a:t>
            </a:r>
            <a:r>
              <a:rPr lang="en-US" noProof="1" smtClean="0">
                <a:solidFill>
                  <a:schemeClr val="bg1"/>
                </a:solidFill>
                <a:latin typeface="+mn-lt"/>
              </a:rPr>
              <a:t>5 </a:t>
            </a:r>
            <a:r>
              <a:rPr lang="en-US" noProof="1">
                <a:solidFill>
                  <a:schemeClr val="bg1"/>
                </a:solidFill>
                <a:latin typeface="+mn-lt"/>
              </a:rPr>
              <a:t>/ Windows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628228" y="3328727"/>
            <a:ext cx="1471612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767" y="3397307"/>
            <a:ext cx="1656534" cy="2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5" y="1753023"/>
            <a:ext cx="57884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Lokale OctoGate Access Points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Lokale OctoGate Netzwerkswitches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Steuerung und Konfiguration in der Cloud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Jugendschutz und Klassenraum-Management in der Cloud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0F0D25-916B-4DC7-8DDE-866FEE95A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4133659"/>
            <a:ext cx="3265551" cy="19241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451B535-BECA-4374-9325-0CD4B9632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136" y="1527150"/>
            <a:ext cx="2095877" cy="244643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12" y="2035219"/>
            <a:ext cx="2620464" cy="1430293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28905" y="331331"/>
            <a:ext cx="10186720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de-DE" noProof="1">
                <a:solidFill>
                  <a:schemeClr val="bg1"/>
                </a:solidFill>
                <a:latin typeface="+mn-lt"/>
              </a:rPr>
              <a:t>Beispiel: Grundschule mit Tablets ohne </a:t>
            </a:r>
          </a:p>
          <a:p>
            <a:r>
              <a:rPr lang="de-DE" noProof="1">
                <a:solidFill>
                  <a:schemeClr val="bg1"/>
                </a:solidFill>
                <a:latin typeface="+mn-lt"/>
              </a:rPr>
              <a:t>Infrastruktur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07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90399" y="1595021"/>
            <a:ext cx="5788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Lokale OctoGate Access Points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Lokale OctoGate Netzwerkswitches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Steuerung und Konfiguration in der Cloud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Klassenraum-Management mit </a:t>
            </a:r>
            <a:r>
              <a:rPr lang="de-DE" sz="2400" dirty="0" err="1"/>
              <a:t>IServ</a:t>
            </a:r>
            <a:r>
              <a:rPr lang="de-DE" sz="2400" dirty="0"/>
              <a:t>, Content Filter via OctoGate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Steuerung der OctoGate Komponenten über </a:t>
            </a:r>
            <a:r>
              <a:rPr lang="de-DE" sz="2400" dirty="0" err="1"/>
              <a:t>IServ</a:t>
            </a:r>
            <a:r>
              <a:rPr lang="de-DE" sz="2400" dirty="0"/>
              <a:t> Weboberfläche oder OctoGate App</a:t>
            </a:r>
            <a:br>
              <a:rPr lang="de-DE" sz="2400" dirty="0"/>
            </a:b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164264-3F11-429E-954E-DABBCE780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678" y="3489707"/>
            <a:ext cx="2317054" cy="136524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832A09A-5D80-4155-9CBF-F9DC6B596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221" y="1541141"/>
            <a:ext cx="1669351" cy="194856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58" y="1855819"/>
            <a:ext cx="2183893" cy="1190505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28905" y="331331"/>
            <a:ext cx="10186720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de-DE" noProof="1">
                <a:solidFill>
                  <a:schemeClr val="bg1"/>
                </a:solidFill>
                <a:latin typeface="+mn-lt"/>
              </a:rPr>
              <a:t>Beispiel: Realschule mit IServ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960" y="4835063"/>
            <a:ext cx="4605396" cy="142962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247739" y="3718678"/>
            <a:ext cx="1786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0070C0"/>
                </a:solidFill>
              </a:rPr>
              <a:t>IServ</a:t>
            </a:r>
            <a:endParaRPr lang="de-DE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3"/>
          <a:stretch/>
        </p:blipFill>
        <p:spPr>
          <a:xfrm>
            <a:off x="1" y="1405054"/>
            <a:ext cx="5310499" cy="4947067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 flipV="1">
            <a:off x="0" y="1009291"/>
            <a:ext cx="4597879" cy="86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4985506" y="2024264"/>
            <a:ext cx="7103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noProof="1"/>
              <a:t>Inhabergeführtes Unternehmen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noProof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noProof="1"/>
              <a:t>Seit </a:t>
            </a:r>
            <a:r>
              <a:rPr lang="de-DE" sz="2400" noProof="1" smtClean="0"/>
              <a:t>20 </a:t>
            </a:r>
            <a:r>
              <a:rPr lang="de-DE" sz="2400" noProof="1"/>
              <a:t>Jahren am Markt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noProof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noProof="1"/>
              <a:t>Spezialisierung auf Schulen hinsichtlich Produkt und Support mit Schulfirewall.de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noProof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noProof="1"/>
              <a:t>Schnittstellen zu IServ, Relution, INL AG, LMZ Baden-Württemberg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noProof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noProof="1"/>
              <a:t>Über 2´000 Schulen bundesweit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25383" y="331331"/>
            <a:ext cx="8684111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Vorstellung OctoGate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46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 smtClean="0">
                <a:solidFill>
                  <a:schemeClr val="bg1"/>
                </a:solidFill>
                <a:latin typeface="+mn-lt"/>
              </a:rPr>
              <a:t>Referenzen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137383" y="5723339"/>
            <a:ext cx="357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https://schulfirewall.de/ref_edu.pdf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0" y="2146379"/>
            <a:ext cx="6115904" cy="154326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836" y="1586527"/>
            <a:ext cx="5591955" cy="14194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43" y="4361805"/>
            <a:ext cx="6039693" cy="12003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9207" y="3838277"/>
            <a:ext cx="4504639" cy="8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25383" y="331331"/>
            <a:ext cx="8684111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Herausforderungen für die Schul-IT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" name="Gerader Verbinder 4"/>
          <p:cNvCxnSpPr>
            <a:cxnSpLocks/>
          </p:cNvCxnSpPr>
          <p:nvPr/>
        </p:nvCxnSpPr>
        <p:spPr>
          <a:xfrm>
            <a:off x="0" y="1017909"/>
            <a:ext cx="640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28" b="8428"/>
          <a:stretch/>
        </p:blipFill>
        <p:spPr>
          <a:xfrm>
            <a:off x="4805153" y="2904506"/>
            <a:ext cx="2032030" cy="3444099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1286415" y="3109022"/>
            <a:ext cx="2158452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dirty="0"/>
              <a:t>Einfach nur WLAN?</a:t>
            </a:r>
          </a:p>
          <a:p>
            <a:pPr algn="ctr"/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469123" y="4173307"/>
            <a:ext cx="2880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Überwachung aller Services</a:t>
            </a:r>
            <a:endParaRPr lang="de-DE" dirty="0"/>
          </a:p>
        </p:txBody>
      </p:sp>
      <p:sp>
        <p:nvSpPr>
          <p:cNvPr id="22" name="Abgerundetes Rechteck 21"/>
          <p:cNvSpPr/>
          <p:nvPr/>
        </p:nvSpPr>
        <p:spPr>
          <a:xfrm>
            <a:off x="974291" y="2071318"/>
            <a:ext cx="2880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Beschaffung und Wartung </a:t>
            </a:r>
            <a:br>
              <a:rPr lang="de-DE" dirty="0"/>
            </a:br>
            <a:r>
              <a:rPr lang="de-DE" dirty="0"/>
              <a:t>der Hardware?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7669494" y="5237592"/>
            <a:ext cx="2880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 Ansprechpartner</a:t>
            </a:r>
            <a:br>
              <a:rPr lang="de-DE" dirty="0"/>
            </a:br>
            <a:r>
              <a:rPr lang="de-DE" dirty="0"/>
              <a:t>für alles? Supportkonzept?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4381168" y="1485068"/>
            <a:ext cx="2880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Einheitliche </a:t>
            </a:r>
            <a:r>
              <a:rPr lang="de-DE" dirty="0" err="1"/>
              <a:t>wartbare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Infrastruktur?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1230850" y="5237592"/>
            <a:ext cx="2880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Administrationsaufwand </a:t>
            </a:r>
          </a:p>
          <a:p>
            <a:pPr algn="ctr"/>
            <a:r>
              <a:rPr lang="de-DE" dirty="0"/>
              <a:t>in der Schule?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7515821" y="2210148"/>
            <a:ext cx="2880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Hohe Dienstleisterkosten</a:t>
            </a:r>
          </a:p>
          <a:p>
            <a:pPr algn="ctr"/>
            <a:r>
              <a:rPr lang="de-DE" dirty="0"/>
              <a:t>für die Implementierung?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8197468" y="3199726"/>
            <a:ext cx="2880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Bezahlbare Firewall – spezialisiert auf Schule </a:t>
            </a:r>
            <a:endParaRPr lang="de-DE" dirty="0"/>
          </a:p>
        </p:txBody>
      </p:sp>
      <p:sp>
        <p:nvSpPr>
          <p:cNvPr id="31" name="Abgerundetes Rechteck 30"/>
          <p:cNvSpPr/>
          <p:nvPr/>
        </p:nvSpPr>
        <p:spPr>
          <a:xfrm>
            <a:off x="8541194" y="4185156"/>
            <a:ext cx="3246819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Schulalltag! Management der</a:t>
            </a:r>
          </a:p>
          <a:p>
            <a:pPr algn="ctr"/>
            <a:r>
              <a:rPr lang="de-DE" dirty="0"/>
              <a:t>Tablets und Notebooks?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091">
            <a:off x="3870801" y="3424901"/>
            <a:ext cx="508418" cy="97550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01" y="2833066"/>
            <a:ext cx="172310" cy="33061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709">
            <a:off x="6506587" y="2600186"/>
            <a:ext cx="324906" cy="62339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142">
            <a:off x="6641975" y="3652214"/>
            <a:ext cx="483707" cy="92808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92" y="3456537"/>
            <a:ext cx="202565" cy="38866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3586">
            <a:off x="7154769" y="3048382"/>
            <a:ext cx="166037" cy="3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81" y="2087212"/>
            <a:ext cx="3439690" cy="345923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528904" y="1739337"/>
            <a:ext cx="44108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Firewall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WLAN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Netzwerkswitches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Cloud Service und Software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Service und Support</a:t>
            </a:r>
            <a:br>
              <a:rPr lang="de-DE" sz="2400" noProof="1"/>
            </a:br>
            <a:endParaRPr lang="de-DE" sz="2400" noProof="1"/>
          </a:p>
        </p:txBody>
      </p:sp>
      <p:cxnSp>
        <p:nvCxnSpPr>
          <p:cNvPr id="8" name="Gerader Verbinder 7"/>
          <p:cNvCxnSpPr>
            <a:cxnSpLocks/>
          </p:cNvCxnSpPr>
          <p:nvPr/>
        </p:nvCxnSpPr>
        <p:spPr>
          <a:xfrm>
            <a:off x="0" y="950114"/>
            <a:ext cx="68148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 txBox="1">
            <a:spLocks/>
          </p:cNvSpPr>
          <p:nvPr/>
        </p:nvSpPr>
        <p:spPr>
          <a:xfrm>
            <a:off x="528905" y="331331"/>
            <a:ext cx="8502952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Komplettlösung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66" y="2539388"/>
            <a:ext cx="1798493" cy="1629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1" b="26766"/>
          <a:stretch/>
        </p:blipFill>
        <p:spPr>
          <a:xfrm>
            <a:off x="8522015" y="3913603"/>
            <a:ext cx="2011563" cy="8823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488" y="2087212"/>
            <a:ext cx="1514579" cy="14975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004" y="4938606"/>
            <a:ext cx="3916196" cy="12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103909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" y="0"/>
            <a:ext cx="11720945" cy="68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104170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84 Millionen Websites, 25 Kategorien</a:t>
            </a: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Kind- und schulgerechte Klassifizierung. </a:t>
            </a:r>
            <a:br>
              <a:rPr lang="de-DE" sz="2400" dirty="0" smtClean="0"/>
            </a:br>
            <a:r>
              <a:rPr lang="de-DE" sz="2400" dirty="0" smtClean="0"/>
              <a:t>Zum Beispiel fragfinn.de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Webseiten – Freigabeanforderung bei Sperrseiten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Steuerung des Filters im Unterricht mit der </a:t>
            </a:r>
            <a:r>
              <a:rPr lang="de-DE" sz="2400" dirty="0" err="1" smtClean="0"/>
              <a:t>Octogate</a:t>
            </a:r>
            <a:r>
              <a:rPr lang="de-DE" sz="2400" dirty="0" smtClean="0"/>
              <a:t> APP </a:t>
            </a:r>
            <a:br>
              <a:rPr lang="de-DE" sz="2400" dirty="0" smtClean="0"/>
            </a:br>
            <a:r>
              <a:rPr lang="de-DE" sz="2400" dirty="0" smtClean="0"/>
              <a:t>oder direkt in der pädagogischen Lösung.</a:t>
            </a: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100% DSGVO – konformes </a:t>
            </a:r>
            <a:r>
              <a:rPr lang="de-DE" sz="2400" dirty="0" err="1" smtClean="0"/>
              <a:t>Logging</a:t>
            </a:r>
            <a:r>
              <a:rPr lang="de-DE" sz="2400" dirty="0" smtClean="0"/>
              <a:t>.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Gezielte Steuerung von Gerätegruppen: Tablet-Wagen</a:t>
            </a: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Integration mit Relution und </a:t>
            </a:r>
            <a:r>
              <a:rPr lang="de-DE" sz="2400" dirty="0" err="1" smtClean="0"/>
              <a:t>Jamf</a:t>
            </a:r>
            <a:endParaRPr lang="de-DE" sz="2400" dirty="0" smtClean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err="1" smtClean="0"/>
              <a:t>Captive</a:t>
            </a:r>
            <a:r>
              <a:rPr lang="de-DE" sz="2400" dirty="0" smtClean="0"/>
              <a:t> </a:t>
            </a:r>
            <a:r>
              <a:rPr lang="de-DE" sz="2400" dirty="0"/>
              <a:t>P</a:t>
            </a:r>
            <a:r>
              <a:rPr lang="de-DE" sz="2400" dirty="0" smtClean="0"/>
              <a:t>ortal für Schülereigene Geräte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4" y="331331"/>
            <a:ext cx="8812319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 smtClean="0">
                <a:solidFill>
                  <a:schemeClr val="bg1"/>
                </a:solidFill>
                <a:latin typeface="+mn-lt"/>
              </a:rPr>
              <a:t>Jugendschutz und Steuerung im Unterricht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892" y="4018808"/>
            <a:ext cx="2753850" cy="220117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892" y="1470593"/>
            <a:ext cx="3151844" cy="22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7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103909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945"/>
            <a:ext cx="12285115" cy="56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109548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Installation der Firewall: An der Konsole. Grafisch mit Ersteinrichtungs-Wizard.</a:t>
            </a: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Access Points: Einfach ins Netz: Konfiguration erfolgt automatisch </a:t>
            </a: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Switches: Einfach ins Netz. In der Firewall GUI: </a:t>
            </a:r>
            <a:r>
              <a:rPr lang="de-DE" sz="2400" dirty="0" err="1" smtClean="0"/>
              <a:t>Autodetect</a:t>
            </a:r>
            <a:r>
              <a:rPr lang="de-DE" sz="2400" dirty="0" smtClean="0"/>
              <a:t> ausführen.</a:t>
            </a: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err="1" smtClean="0"/>
              <a:t>Config</a:t>
            </a:r>
            <a:r>
              <a:rPr lang="de-DE" sz="2400" dirty="0" smtClean="0"/>
              <a:t> </a:t>
            </a:r>
            <a:r>
              <a:rPr lang="de-DE" sz="2400" dirty="0" err="1" smtClean="0"/>
              <a:t>Deployment</a:t>
            </a:r>
            <a:r>
              <a:rPr lang="de-DE" sz="2400" dirty="0" smtClean="0"/>
              <a:t> für viele Schulen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Zentrale Überwachung aller Services in der Schule</a:t>
            </a: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Servicekonzept: Wir Updaten. Auf Wunsch konfigurieren wir auch.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VPN Struktur ins Rathaus für Fernwartung.</a:t>
            </a:r>
            <a:endParaRPr lang="de-DE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 smtClean="0">
                <a:solidFill>
                  <a:schemeClr val="bg1"/>
                </a:solidFill>
                <a:latin typeface="+mn-lt"/>
              </a:rPr>
              <a:t>Installation und Rollout: Einfach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3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51646"/>
            <a:ext cx="112439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Core I5 13400 / 4.8 GHZ</a:t>
            </a: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8-16 GB Ram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8 x 2.5 GB Ethernet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Option: 4 x 10 GB SFP+, 2 x 40 GB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NVME SSD, Enterprise Grade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Option: Redundanz / HA – Cluster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Serielle </a:t>
            </a:r>
            <a:r>
              <a:rPr lang="de-DE" sz="2400" dirty="0"/>
              <a:t>K</a:t>
            </a:r>
            <a:r>
              <a:rPr lang="de-DE" sz="2400" dirty="0" smtClean="0"/>
              <a:t>onsole, VGA, USB-Ports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64 LED </a:t>
            </a:r>
            <a:r>
              <a:rPr lang="de-DE" sz="2400" dirty="0" err="1" smtClean="0"/>
              <a:t>Stripe</a:t>
            </a:r>
            <a:r>
              <a:rPr lang="de-DE" sz="2400" dirty="0"/>
              <a:t>, </a:t>
            </a:r>
            <a:r>
              <a:rPr lang="de-DE" sz="2400" dirty="0" smtClean="0"/>
              <a:t>Statusinformation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smtClean="0"/>
              <a:t>UTM Funktionen: Paketfirewall, DPI, </a:t>
            </a:r>
            <a:r>
              <a:rPr lang="de-DE" sz="2400" dirty="0" err="1" smtClean="0"/>
              <a:t>WebApplication</a:t>
            </a:r>
            <a:r>
              <a:rPr lang="de-DE" sz="2400" dirty="0" smtClean="0"/>
              <a:t> Firewall, Reverse Proxy, </a:t>
            </a:r>
            <a:br>
              <a:rPr lang="de-DE" sz="2400" dirty="0" smtClean="0"/>
            </a:br>
            <a:r>
              <a:rPr lang="de-DE" sz="2400" dirty="0" smtClean="0"/>
              <a:t>4 VPN – Protokolle, DNS, DHCP, Routine, Multi Gateway, HA, Web Proxy, AD Controller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https://octogate.de/rack_unboxing</a:t>
            </a:r>
            <a:endParaRPr lang="de-DE" sz="24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28904" y="331331"/>
            <a:ext cx="9243745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OctoGate </a:t>
            </a:r>
            <a:r>
              <a:rPr lang="de-DE" dirty="0" smtClean="0">
                <a:solidFill>
                  <a:schemeClr val="bg1"/>
                </a:solidFill>
                <a:latin typeface="+mn-lt"/>
              </a:rPr>
              <a:t>Firewall: Was ist drin ?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205" y="1751646"/>
            <a:ext cx="4605396" cy="142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69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652</Words>
  <Application>Microsoft Office PowerPoint</Application>
  <PresentationFormat>Breitbild</PresentationFormat>
  <Paragraphs>126</Paragraphs>
  <Slides>20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AvantGarde</vt:lpstr>
      <vt:lpstr>AvantGarde Bk BT</vt:lpstr>
      <vt:lpstr>Calibri</vt:lpstr>
      <vt:lpstr>Wingdings</vt:lpstr>
      <vt:lpstr>Office Theme</vt:lpstr>
      <vt:lpstr>Benutzerdefiniertes Design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Daria Coulter</dc:creator>
  <cp:lastModifiedBy>Frank Menne</cp:lastModifiedBy>
  <cp:revision>27</cp:revision>
  <dcterms:created xsi:type="dcterms:W3CDTF">2021-09-22T08:28:39Z</dcterms:created>
  <dcterms:modified xsi:type="dcterms:W3CDTF">2025-10-16T11:42:35Z</dcterms:modified>
</cp:coreProperties>
</file>