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72" r:id="rId6"/>
    <p:sldId id="263" r:id="rId7"/>
    <p:sldId id="273" r:id="rId8"/>
    <p:sldId id="264" r:id="rId9"/>
    <p:sldId id="260" r:id="rId10"/>
    <p:sldId id="259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91F"/>
    <a:srgbClr val="ECF1F7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08" autoAdjust="0"/>
  </p:normalViewPr>
  <p:slideViewPr>
    <p:cSldViewPr snapToGrid="0">
      <p:cViewPr varScale="1">
        <p:scale>
          <a:sx n="125" d="100"/>
          <a:sy n="125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BEBD0-D45D-4FD6-AF9A-D91086E88944}" type="datetimeFigureOut">
              <a:rPr lang="de-DE" smtClean="0"/>
              <a:t>04.11.2025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1EBE2-7229-482E-8409-C2F7DB878B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98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01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329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07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53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19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09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8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93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73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03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9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32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3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48583" y="4097697"/>
            <a:ext cx="10041309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A7A49E-5A32-45B0-8003-E5BD38DD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83" y="2185681"/>
            <a:ext cx="10041309" cy="1727558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952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247"/>
            <a:ext cx="10515600" cy="45447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E250DE-F47D-42DD-8D7C-F9F4BE49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33848" cy="822230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920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1628776"/>
            <a:ext cx="10515600" cy="44608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A601291-5357-4E12-8EF5-1496D823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38313" cy="808582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397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517980"/>
            <a:ext cx="5181600" cy="46179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17980"/>
            <a:ext cx="5181600" cy="46179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D93CB1-466A-45FB-B558-2FB2B0A4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83722" cy="849526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951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5786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402523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5786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402523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0BF788-F590-46FC-9695-DE1A56DA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3848" cy="823913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5222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AA7A355-F22F-4F74-BF46-E4A38B53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3848" cy="823913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61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589518"/>
            <a:ext cx="6172200" cy="4562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34795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B70692-4B61-4576-AD6C-800385AF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0200" cy="849526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33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598064"/>
            <a:ext cx="6172200" cy="42629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1598064"/>
            <a:ext cx="3932237" cy="42709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173842-0A80-42E0-BEBD-274FCA22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1018" cy="767639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92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247"/>
            <a:ext cx="10515600" cy="454471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didacta</a:t>
            </a:r>
            <a:r>
              <a:rPr lang="de-DE" dirty="0"/>
              <a:t> digital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Schulfirewall.de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Frank Menne</a:t>
            </a:r>
          </a:p>
        </p:txBody>
      </p:sp>
    </p:spTree>
    <p:extLst>
      <p:ext uri="{BB962C8B-B14F-4D97-AF65-F5344CB8AC3E}">
        <p14:creationId xmlns:p14="http://schemas.microsoft.com/office/powerpoint/2010/main" val="29827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gradFill flip="none" rotWithShape="1">
            <a:gsLst>
              <a:gs pos="5000">
                <a:srgbClr val="E8491F"/>
              </a:gs>
              <a:gs pos="64000">
                <a:srgbClr val="E8623D"/>
              </a:gs>
              <a:gs pos="87000">
                <a:srgbClr val="EA9984"/>
              </a:gs>
              <a:gs pos="100000">
                <a:srgbClr val="ECF1F7"/>
              </a:gs>
              <a:gs pos="46000">
                <a:srgbClr val="E7401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150" y="17489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80" y="376080"/>
            <a:ext cx="1540886" cy="752243"/>
          </a:xfrm>
          <a:prstGeom prst="rect">
            <a:avLst/>
          </a:prstGeom>
        </p:spPr>
      </p:pic>
      <p:sp>
        <p:nvSpPr>
          <p:cNvPr id="14" name="Untertitel 2"/>
          <p:cNvSpPr txBox="1">
            <a:spLocks/>
          </p:cNvSpPr>
          <p:nvPr userDrawn="1"/>
        </p:nvSpPr>
        <p:spPr>
          <a:xfrm>
            <a:off x="1003931" y="6450467"/>
            <a:ext cx="1195807" cy="295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5C37F17-16AC-4825-8D28-62CAF8BC9FA2}"/>
              </a:ext>
            </a:extLst>
          </p:cNvPr>
          <p:cNvSpPr/>
          <p:nvPr userDrawn="1"/>
        </p:nvSpPr>
        <p:spPr>
          <a:xfrm>
            <a:off x="0" y="184999"/>
            <a:ext cx="10246407" cy="1145405"/>
          </a:xfrm>
          <a:prstGeom prst="rect">
            <a:avLst/>
          </a:prstGeom>
          <a:gradFill flip="none" rotWithShape="1">
            <a:gsLst>
              <a:gs pos="5000">
                <a:srgbClr val="E8491F"/>
              </a:gs>
              <a:gs pos="20000">
                <a:srgbClr val="E86440"/>
              </a:gs>
              <a:gs pos="41000">
                <a:srgbClr val="EA9984"/>
              </a:gs>
              <a:gs pos="100000">
                <a:srgbClr val="ECF1F7"/>
              </a:gs>
              <a:gs pos="14000">
                <a:srgbClr val="E7401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1526514" y="6519190"/>
            <a:ext cx="1122973" cy="20174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kzidenz Grotesk BE" pitchFamily="34" charset="0"/>
                <a:ea typeface="+mj-ea"/>
                <a:cs typeface="Arial" panose="020B0604020202020204" pitchFamily="34" charset="0"/>
              </a:rPr>
              <a:t>@octogate 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kzidenz Grotesk BE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B12DB0-1B93-453C-8A48-10F632E3681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4181" y="6479394"/>
            <a:ext cx="855985" cy="25555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5E54AAE-0CF6-4519-AC19-C816ED559EC3}"/>
              </a:ext>
            </a:extLst>
          </p:cNvPr>
          <p:cNvSpPr txBox="1">
            <a:spLocks/>
          </p:cNvSpPr>
          <p:nvPr userDrawn="1"/>
        </p:nvSpPr>
        <p:spPr>
          <a:xfrm>
            <a:off x="4516725" y="6521482"/>
            <a:ext cx="3180611" cy="1713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kzidenz Grotesk BE" pitchFamily="34" charset="0"/>
                <a:ea typeface="+mj-ea"/>
                <a:cs typeface="Arial" panose="020B0604020202020204" pitchFamily="34" charset="0"/>
              </a:rPr>
              <a:t>OctoGate IT Security Systems GmbH 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kzidenz Grotesk BE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ED24637-906D-4128-BC35-BC85C38DF074}"/>
              </a:ext>
            </a:extLst>
          </p:cNvPr>
          <p:cNvSpPr txBox="1">
            <a:spLocks/>
          </p:cNvSpPr>
          <p:nvPr userDrawn="1"/>
        </p:nvSpPr>
        <p:spPr>
          <a:xfrm>
            <a:off x="9031384" y="6506302"/>
            <a:ext cx="2876288" cy="20174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kzidenz Grotesk BE" pitchFamily="34" charset="0"/>
                <a:ea typeface="+mj-ea"/>
                <a:cs typeface="Arial" panose="020B0604020202020204" pitchFamily="34" charset="0"/>
              </a:rPr>
              <a:t>Frank Menne – CEO OctoGate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kzidenz Grotesk BE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bg1"/>
          </a:solidFill>
          <a:latin typeface="AvantGarde" panose="020B04020202030203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13AE7C-424B-4E1B-879E-E1B09C26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Produktvorstellung und Workshop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A46595-84E2-4ADD-8F1E-DD8AD9EA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Komplettlösung Made in Germany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7A7BF5-E2CD-491D-90C5-D6AC3E5A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9" b="25823"/>
          <a:stretch/>
        </p:blipFill>
        <p:spPr>
          <a:xfrm>
            <a:off x="295660" y="2333296"/>
            <a:ext cx="1160068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Hackern und Datenabfluss</a:t>
            </a:r>
          </a:p>
          <a:p>
            <a:pPr>
              <a:lnSpc>
                <a:spcPct val="150000"/>
              </a:lnSpc>
            </a:pPr>
            <a:r>
              <a:rPr lang="de-DE" sz="2400" dirty="0" err="1"/>
              <a:t>Denial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Service Angriffe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2 – Stufiger Virenscanner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Email: Virenscan und </a:t>
            </a:r>
            <a:r>
              <a:rPr lang="de-DE" sz="2400" dirty="0" err="1"/>
              <a:t>Antispam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Phishing -&gt; </a:t>
            </a:r>
            <a:r>
              <a:rPr lang="de-DE" sz="2400" dirty="0" err="1"/>
              <a:t>Ransomware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Webseiten-Filter: Trojaner - Erkennung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 der internen Netze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725" y="1795370"/>
            <a:ext cx="1542379" cy="8951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305" y="2649932"/>
            <a:ext cx="1435448" cy="17837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200" y="4111510"/>
            <a:ext cx="901116" cy="11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Synchronisation von AD Usern und Gruppen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Optimiert für große Nutzeranzahl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Angemeldete Nutzer werden identifiziert</a:t>
            </a:r>
            <a:br>
              <a:rPr lang="de-DE" sz="2400" dirty="0"/>
            </a:br>
            <a:r>
              <a:rPr lang="de-DE" sz="2400" dirty="0"/>
              <a:t>(Proxy, Traffic </a:t>
            </a:r>
            <a:r>
              <a:rPr lang="de-DE" sz="2400" dirty="0" err="1"/>
              <a:t>Shaping</a:t>
            </a:r>
            <a:r>
              <a:rPr lang="de-DE" sz="2400" dirty="0"/>
              <a:t>, Wifi)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Unterstützung </a:t>
            </a:r>
            <a:r>
              <a:rPr lang="de-DE" sz="2400" dirty="0" err="1"/>
              <a:t>OpenLDAP</a:t>
            </a:r>
            <a:r>
              <a:rPr lang="de-DE" sz="2400" dirty="0"/>
              <a:t>, Office 365 / </a:t>
            </a:r>
            <a:r>
              <a:rPr lang="de-DE" sz="2400" dirty="0" err="1"/>
              <a:t>Azure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Active</a:t>
            </a:r>
            <a:r>
              <a:rPr lang="de-DE" dirty="0"/>
              <a:t> Directory Support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456" y="2833588"/>
            <a:ext cx="242921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Kopplung von Netzwerkstandorten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Homeoffice / VPN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Sichere 2 Faktor Authentifizierung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IOS / Android / Linux / Windows</a:t>
            </a:r>
          </a:p>
          <a:p>
            <a:pPr>
              <a:lnSpc>
                <a:spcPct val="150000"/>
              </a:lnSpc>
            </a:pPr>
            <a:r>
              <a:rPr lang="de-DE" sz="2400" dirty="0" err="1"/>
              <a:t>OpenVPN</a:t>
            </a:r>
            <a:r>
              <a:rPr lang="de-DE" sz="2400" dirty="0"/>
              <a:t> / </a:t>
            </a:r>
            <a:r>
              <a:rPr lang="de-DE" sz="2400" dirty="0" err="1"/>
              <a:t>Wireguard</a:t>
            </a:r>
            <a:r>
              <a:rPr lang="de-DE" sz="2400" dirty="0"/>
              <a:t> / IPSEC …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Eigener Windows Client / Monitoring / AD Integration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VPN und Standorte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958" y="1434787"/>
            <a:ext cx="2609697" cy="14096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65" y="3686587"/>
            <a:ext cx="1542086" cy="14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1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Cloud Produkte</a:t>
            </a: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614202" y="2485026"/>
            <a:ext cx="5638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WLAN Cloud</a:t>
            </a:r>
            <a:br>
              <a:rPr lang="de-DE" sz="2400" dirty="0"/>
            </a:br>
            <a:r>
              <a:rPr lang="de-DE" sz="2400" dirty="0"/>
              <a:t>Steuerung der Access Points und Switches ohne lokale Infrastruktur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Firewall Cloud</a:t>
            </a:r>
            <a:br>
              <a:rPr lang="de-DE" sz="2400" dirty="0"/>
            </a:br>
            <a:r>
              <a:rPr lang="de-DE" sz="2400" dirty="0"/>
              <a:t>komplette Firewall Funktionalität in der Cloud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37" y="1666140"/>
            <a:ext cx="461074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8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5366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OctoGate unterstützt beim Vertrieb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Teststellungen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/>
              <a:t>Managed</a:t>
            </a:r>
            <a:r>
              <a:rPr lang="de-DE" sz="2400" dirty="0"/>
              <a:t> / Update 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Technik-Schulung / Qualifizierung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Partner Level / Rabattierungen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Channelkonzept / FH - Konzept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6003931" y="1724225"/>
            <a:ext cx="5366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Projektschutz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Unterstützung bei Ausschreibungen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Ausschreibungstexte</a:t>
            </a:r>
          </a:p>
        </p:txBody>
      </p:sp>
    </p:spTree>
    <p:extLst>
      <p:ext uri="{BB962C8B-B14F-4D97-AF65-F5344CB8AC3E}">
        <p14:creationId xmlns:p14="http://schemas.microsoft.com/office/powerpoint/2010/main" val="242707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Security Made in Germany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Einfaches Lizenzmodell: Keine Renewals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Margenträger im EDU Bereich: Access Points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Konkurrenzfähiges Preis- Leistungsverhältnis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Partizipieren am </a:t>
            </a:r>
            <a:r>
              <a:rPr lang="de-DE" sz="2400" dirty="0" err="1"/>
              <a:t>Managed</a:t>
            </a:r>
            <a:r>
              <a:rPr lang="de-DE" sz="2400" dirty="0"/>
              <a:t> / Update Service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 err="1"/>
              <a:t>Partizipierung</a:t>
            </a:r>
            <a:r>
              <a:rPr lang="de-DE" sz="2400" dirty="0"/>
              <a:t> Cloud Services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Markt und Margen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63" y="4516944"/>
            <a:ext cx="385816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Schutz gegen Viren / </a:t>
            </a:r>
            <a:r>
              <a:rPr lang="de-DE" sz="2400" dirty="0" err="1"/>
              <a:t>Ransomware</a:t>
            </a:r>
            <a:endParaRPr lang="de-DE" sz="2400" dirty="0"/>
          </a:p>
          <a:p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VPN Lösungen (Homeoffice + Standortvernetzung)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Lokale Hochverfügbarkeits-Funktionalität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Wifi für Firmengebäude und Lager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Schutz der Unternehmensgeheimnisse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Sicherer Dokumentenzugriff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4" y="331331"/>
            <a:ext cx="9319633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Anforderungen: B2B: Industrie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63" y="4516944"/>
            <a:ext cx="385816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Web-Service für Kunden und Fachhändler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Überblick der zugeordneten Firewalls, </a:t>
            </a:r>
            <a:r>
              <a:rPr lang="de-DE" sz="2400" dirty="0" err="1"/>
              <a:t>Aps</a:t>
            </a:r>
            <a:r>
              <a:rPr lang="de-DE" sz="2400" dirty="0"/>
              <a:t> und Switches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Wiki und Ticketsystem für einfachen Support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Konfigurationsoberfläche für Cloud Produkte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Weitere Dokumente und Preislisten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OctoGate Central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905" y="3055596"/>
            <a:ext cx="3982006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528904" y="1724225"/>
            <a:ext cx="8287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CE und RED Zertifikate für alle Produkte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DIN EN 60601-1-2 / Medizintechnik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Wifi Alliance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dirty="0"/>
              <a:t>Telecom </a:t>
            </a:r>
            <a:r>
              <a:rPr lang="de-DE" sz="2400" dirty="0" err="1"/>
              <a:t>Infra</a:t>
            </a:r>
            <a:r>
              <a:rPr lang="de-DE" sz="2400" dirty="0"/>
              <a:t> Project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8905" y="331331"/>
            <a:ext cx="6285968" cy="78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vantGarde Bk BT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latin typeface="+mn-lt"/>
              </a:rPr>
              <a:t>Zertifizierungen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187" y="5047850"/>
            <a:ext cx="2067213" cy="9240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293" y="3498593"/>
            <a:ext cx="1124107" cy="9526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660" y="1724225"/>
            <a:ext cx="1895740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2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Inhabergeführtes Unternehmen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Seit 20 Jahren am Markt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100% Security Made in Germany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Über 2000 Installationen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Komplettanbieter: Firewall, Switches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/>
              <a:t>   und Wifi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sind OctoGate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32DEDC-DEB8-4D68-8CC3-A82D1FA69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40" y="1334814"/>
            <a:ext cx="3763360" cy="50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328C7B-08ED-4E91-955D-1DBC9855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de-DE" sz="2400" dirty="0"/>
              <a:t>Layer 7 - Firewall</a:t>
            </a:r>
          </a:p>
          <a:p>
            <a:pPr>
              <a:lnSpc>
                <a:spcPct val="170000"/>
              </a:lnSpc>
            </a:pPr>
            <a:r>
              <a:rPr lang="de-DE" sz="2400" dirty="0"/>
              <a:t>Wifi6 / Wifi7 Access Points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Netzwerkswitches</a:t>
            </a:r>
          </a:p>
          <a:p>
            <a:pPr>
              <a:lnSpc>
                <a:spcPct val="170000"/>
              </a:lnSpc>
            </a:pPr>
            <a:r>
              <a:rPr lang="de-DE" sz="2400" dirty="0"/>
              <a:t>Cloud Service und Software</a:t>
            </a:r>
          </a:p>
          <a:p>
            <a:pPr>
              <a:lnSpc>
                <a:spcPct val="170000"/>
              </a:lnSpc>
            </a:pPr>
            <a:r>
              <a:rPr lang="de-DE" sz="2400" dirty="0"/>
              <a:t>Service und Support</a:t>
            </a:r>
          </a:p>
          <a:p>
            <a:pPr>
              <a:lnSpc>
                <a:spcPct val="170000"/>
              </a:lnSpc>
            </a:pPr>
            <a:r>
              <a:rPr lang="de-DE" sz="2400" dirty="0"/>
              <a:t>Mobile Device Management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CE661-BE4E-4F93-B253-E132510D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Komplettlösung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511591-B804-4F87-97A0-AF175B6D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87" y="1828011"/>
            <a:ext cx="2179533" cy="19743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8A8B12-6F2E-4AA6-A71E-77563CA58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64" y="2190688"/>
            <a:ext cx="1646981" cy="164698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688442D-FEA4-44C8-A524-7D26F1877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39" y="3774953"/>
            <a:ext cx="2956891" cy="29568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B85FBD-F79A-49F2-8C5A-D61E07797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82" y="1859916"/>
            <a:ext cx="3976657" cy="395550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714" y="3956812"/>
            <a:ext cx="2750210" cy="6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Hardware – Design: Made by OctoGate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Alle Quellcodes: Betriebssystem und eigene Anwendungen</a:t>
            </a:r>
          </a:p>
          <a:p>
            <a:pPr>
              <a:lnSpc>
                <a:spcPct val="150000"/>
              </a:lnSpc>
            </a:pPr>
            <a:r>
              <a:rPr lang="de-DE" sz="2400" dirty="0" err="1"/>
              <a:t>Bootloader</a:t>
            </a:r>
            <a:r>
              <a:rPr lang="de-DE" sz="2400" dirty="0"/>
              <a:t> </a:t>
            </a:r>
            <a:r>
              <a:rPr lang="de-DE" sz="2400"/>
              <a:t>und Basis-System </a:t>
            </a:r>
            <a:r>
              <a:rPr lang="de-DE" sz="2400" dirty="0"/>
              <a:t>der Access Points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Support und eigenes Rechenzentrum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Erklärung: EVB Verträge / </a:t>
            </a:r>
            <a:r>
              <a:rPr lang="de-DE" sz="2400" dirty="0" err="1"/>
              <a:t>Backdoorfreiheit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Gütesiegel </a:t>
            </a:r>
            <a:r>
              <a:rPr lang="de-DE" sz="2400" dirty="0" err="1"/>
              <a:t>TeleTrust</a:t>
            </a:r>
            <a:r>
              <a:rPr lang="de-DE" sz="2400" dirty="0"/>
              <a:t>, BSI, DIN 60601-1-2, EU / RED Devices…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100% Made in Germany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380" y="3276224"/>
            <a:ext cx="2075116" cy="12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2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Keine Produkt-Lizenzerneuerungen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Für eine jährliche Gebühr: Kompletter Support </a:t>
            </a:r>
            <a:br>
              <a:rPr lang="de-DE" sz="2400" dirty="0"/>
            </a:br>
            <a:r>
              <a:rPr lang="de-DE" sz="2400" dirty="0"/>
              <a:t>und Updates als Flatrate: Level 1 – Level 3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Automatische Datensicherung im Datacenter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Live Updates ohne </a:t>
            </a:r>
            <a:r>
              <a:rPr lang="de-DE" sz="2400" dirty="0" err="1"/>
              <a:t>Reboot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24 – Stunden – Austausch bei Defekten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Erweiterte Garantie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100% Service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304" y="4270075"/>
            <a:ext cx="3164696" cy="20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Vollintegrierte Lösung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Hochverfügbarkeit / Redundanz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Switch - Autokonfiguration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Rack Hardware: Intel Core-I5-13400, 8GB Ram</a:t>
            </a:r>
            <a:br>
              <a:rPr lang="de-DE" sz="2400" dirty="0"/>
            </a:br>
            <a:r>
              <a:rPr lang="de-DE" sz="2400" dirty="0"/>
              <a:t>Enterprise SSDs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100Gbit – Interfaces / LACP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Dual HDD / Dual Power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Rack Hardware und Switches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88442D-FEA4-44C8-A524-7D26F187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75" y="1187356"/>
            <a:ext cx="2956891" cy="29568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12" y="4966477"/>
            <a:ext cx="4753994" cy="11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27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err="1"/>
              <a:t>One</a:t>
            </a:r>
            <a:r>
              <a:rPr lang="de-DE" sz="2400" dirty="0"/>
              <a:t> – Click - </a:t>
            </a:r>
            <a:r>
              <a:rPr lang="de-DE" sz="2400" dirty="0" err="1"/>
              <a:t>Install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err="1"/>
              <a:t>VmWare</a:t>
            </a:r>
            <a:r>
              <a:rPr lang="de-DE" sz="2400" dirty="0"/>
              <a:t> / </a:t>
            </a:r>
            <a:r>
              <a:rPr lang="de-DE" sz="2400" dirty="0" err="1"/>
              <a:t>HyperV</a:t>
            </a:r>
            <a:r>
              <a:rPr lang="de-DE" sz="2400" dirty="0"/>
              <a:t> / </a:t>
            </a:r>
            <a:r>
              <a:rPr lang="de-DE" sz="2400" dirty="0" err="1"/>
              <a:t>Proxmox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Zertifizierung: Open Telekom Cloud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Native </a:t>
            </a:r>
            <a:r>
              <a:rPr lang="de-DE" sz="2400" dirty="0" err="1"/>
              <a:t>Hypervisor</a:t>
            </a:r>
            <a:r>
              <a:rPr lang="de-DE" sz="2400" dirty="0"/>
              <a:t> Support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Netzwerk / HDD Änderung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fly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Grafische Nutzeroberfläche in VM Konsole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Virtuelle Lösung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511591-B804-4F87-97A0-AF175B6D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42" y="2378729"/>
            <a:ext cx="2179533" cy="19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3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Neueste Technologie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Security Made in Germany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Optimiert für große Nutzerzahlen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Zugriffskontrolle einfach gemacht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Bandbreiten und Surfkontrolle 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Zero – </a:t>
            </a:r>
            <a:r>
              <a:rPr lang="de-DE" sz="2400" dirty="0" err="1"/>
              <a:t>Conf</a:t>
            </a:r>
            <a:r>
              <a:rPr lang="de-DE" sz="2400" dirty="0"/>
              <a:t>, LTE und VPN optional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Gutes WLAN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55" y="1847744"/>
            <a:ext cx="4528429" cy="40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69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Office PowerPoint</Application>
  <PresentationFormat>Breitbild</PresentationFormat>
  <Paragraphs>121</Paragraphs>
  <Slides>18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Akzidenz Grotesk BE</vt:lpstr>
      <vt:lpstr>Arial</vt:lpstr>
      <vt:lpstr>AvantGarde</vt:lpstr>
      <vt:lpstr>Calibri</vt:lpstr>
      <vt:lpstr>Wingdings</vt:lpstr>
      <vt:lpstr>Office Theme</vt:lpstr>
      <vt:lpstr>Komplettlösung Made in Germany</vt:lpstr>
      <vt:lpstr>Wir sind OctoGate</vt:lpstr>
      <vt:lpstr>Komplettlösung</vt:lpstr>
      <vt:lpstr>100% Made in Germany</vt:lpstr>
      <vt:lpstr>100% Service</vt:lpstr>
      <vt:lpstr>Rack Hardware und Switches</vt:lpstr>
      <vt:lpstr>PowerPoint-Präsentation</vt:lpstr>
      <vt:lpstr>Virtuelle Lösung</vt:lpstr>
      <vt:lpstr>Gutes WLAN</vt:lpstr>
      <vt:lpstr>Schutz der internen Netze</vt:lpstr>
      <vt:lpstr>Active Directory Support</vt:lpstr>
      <vt:lpstr>VPN und Standorte</vt:lpstr>
      <vt:lpstr>Cloud Produkte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Daria Coulter</dc:creator>
  <cp:lastModifiedBy>Frank Menne</cp:lastModifiedBy>
  <cp:revision>151</cp:revision>
  <dcterms:created xsi:type="dcterms:W3CDTF">2021-09-22T08:28:39Z</dcterms:created>
  <dcterms:modified xsi:type="dcterms:W3CDTF">2025-11-04T14:21:32Z</dcterms:modified>
</cp:coreProperties>
</file>