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6"/>
  </p:notesMasterIdLst>
  <p:sldIdLst>
    <p:sldId id="257" r:id="rId2"/>
    <p:sldId id="258" r:id="rId3"/>
    <p:sldId id="260" r:id="rId4"/>
    <p:sldId id="262" r:id="rId5"/>
    <p:sldId id="285" r:id="rId6"/>
    <p:sldId id="289" r:id="rId7"/>
    <p:sldId id="288" r:id="rId8"/>
    <p:sldId id="287" r:id="rId9"/>
    <p:sldId id="286" r:id="rId10"/>
    <p:sldId id="274" r:id="rId11"/>
    <p:sldId id="275" r:id="rId12"/>
    <p:sldId id="279" r:id="rId13"/>
    <p:sldId id="280" r:id="rId14"/>
    <p:sldId id="281" r:id="rId15"/>
    <p:sldId id="276" r:id="rId16"/>
    <p:sldId id="282" r:id="rId17"/>
    <p:sldId id="278" r:id="rId18"/>
    <p:sldId id="284" r:id="rId19"/>
    <p:sldId id="264" r:id="rId20"/>
    <p:sldId id="266" r:id="rId21"/>
    <p:sldId id="265" r:id="rId22"/>
    <p:sldId id="267" r:id="rId23"/>
    <p:sldId id="283" r:id="rId24"/>
    <p:sldId id="273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908" autoAdjust="0"/>
  </p:normalViewPr>
  <p:slideViewPr>
    <p:cSldViewPr snapToGrid="0">
      <p:cViewPr varScale="1">
        <p:scale>
          <a:sx n="104" d="100"/>
          <a:sy n="104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BEBD0-D45D-4FD6-AF9A-D91086E88944}" type="datetimeFigureOut">
              <a:rPr lang="de-DE" smtClean="0"/>
              <a:t>26.02.2026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1EBE2-7229-482E-8409-C2F7DB878B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2980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EBE2-7229-482E-8409-C2F7DB878BE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0374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EBE2-7229-482E-8409-C2F7DB878BEC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7973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EBE2-7229-482E-8409-C2F7DB878BEC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9352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EBE2-7229-482E-8409-C2F7DB878BEC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3054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EBE2-7229-482E-8409-C2F7DB878BEC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9248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1EBE2-7229-482E-8409-C2F7DB878BEC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732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EBE2-7229-482E-8409-C2F7DB878BE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469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EBE2-7229-482E-8409-C2F7DB878BE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2945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EBE2-7229-482E-8409-C2F7DB878BE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2590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EBE2-7229-482E-8409-C2F7DB878BE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1928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EBE2-7229-482E-8409-C2F7DB878BE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186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EBE2-7229-482E-8409-C2F7DB878BE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9478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EBE2-7229-482E-8409-C2F7DB878BE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680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EBE2-7229-482E-8409-C2F7DB878BE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5661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48583" y="1618022"/>
            <a:ext cx="10041309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vantGarde Bk BT" panose="020B0402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48583" y="4097697"/>
            <a:ext cx="10041309" cy="1655762"/>
          </a:xfrm>
        </p:spPr>
        <p:txBody>
          <a:bodyPr/>
          <a:lstStyle>
            <a:lvl1pPr marL="0" indent="0" algn="ctr">
              <a:buNone/>
              <a:defRPr sz="2400">
                <a:latin typeface="AvantGarde Bk BT" panose="020B04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89526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6A58-B9CA-4797-BF46-88E05A762D22}" type="datetimeFigureOut">
              <a:rPr lang="de-DE" smtClean="0"/>
              <a:t>26.02.2026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167-A997-4CE2-BE91-04AF947CBC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80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632247"/>
            <a:ext cx="10515600" cy="4544716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 err="1"/>
              <a:t>didacta</a:t>
            </a:r>
            <a:r>
              <a:rPr lang="de-DE" dirty="0"/>
              <a:t> digital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Schulfirewall.de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Frank Menne</a:t>
            </a:r>
          </a:p>
        </p:txBody>
      </p:sp>
    </p:spTree>
    <p:extLst>
      <p:ext uri="{BB962C8B-B14F-4D97-AF65-F5344CB8AC3E}">
        <p14:creationId xmlns:p14="http://schemas.microsoft.com/office/powerpoint/2010/main" val="345768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632247"/>
            <a:ext cx="10515600" cy="4544716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 err="1"/>
              <a:t>didacta</a:t>
            </a:r>
            <a:r>
              <a:rPr lang="de-DE" dirty="0"/>
              <a:t> digital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Schulfirewall.de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Frank Menne</a:t>
            </a:r>
          </a:p>
        </p:txBody>
      </p:sp>
    </p:spTree>
    <p:extLst>
      <p:ext uri="{BB962C8B-B14F-4D97-AF65-F5344CB8AC3E}">
        <p14:creationId xmlns:p14="http://schemas.microsoft.com/office/powerpoint/2010/main" val="1069202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vantGarde Bk BT" panose="020B0402020202020204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didacta</a:t>
            </a:r>
            <a:r>
              <a:rPr lang="de-DE" dirty="0"/>
              <a:t> digital 2021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vantGarde Bk BT" panose="020B0402020202020204" pitchFamily="34" charset="0"/>
              </a:defRPr>
            </a:lvl1pPr>
          </a:lstStyle>
          <a:p>
            <a:r>
              <a:rPr lang="de-DE" dirty="0"/>
              <a:t>Schulfirewall.de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vantGarde Bk BT" panose="020B0402020202020204" pitchFamily="34" charset="0"/>
              </a:defRPr>
            </a:lvl1pPr>
          </a:lstStyle>
          <a:p>
            <a:r>
              <a:rPr lang="de-DE" dirty="0"/>
              <a:t>Frank Menne</a:t>
            </a:r>
          </a:p>
        </p:txBody>
      </p:sp>
    </p:spTree>
    <p:extLst>
      <p:ext uri="{BB962C8B-B14F-4D97-AF65-F5344CB8AC3E}">
        <p14:creationId xmlns:p14="http://schemas.microsoft.com/office/powerpoint/2010/main" val="1683970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517980"/>
            <a:ext cx="5181600" cy="46179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517980"/>
            <a:ext cx="5181600" cy="46179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vantGarde Bk BT" panose="020B0402020202020204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didacta</a:t>
            </a:r>
            <a:r>
              <a:rPr lang="de-DE" dirty="0"/>
              <a:t> digital 2021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vantGarde Bk BT" panose="020B0402020202020204" pitchFamily="34" charset="0"/>
              </a:defRPr>
            </a:lvl1pPr>
          </a:lstStyle>
          <a:p>
            <a:r>
              <a:rPr lang="de-DE" dirty="0"/>
              <a:t>Schulfirewall.de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vantGarde Bk BT" panose="020B0402020202020204" pitchFamily="34" charset="0"/>
              </a:defRPr>
            </a:lvl1pPr>
          </a:lstStyle>
          <a:p>
            <a:r>
              <a:rPr lang="de-DE" dirty="0"/>
              <a:t>Frank Menne</a:t>
            </a:r>
          </a:p>
        </p:txBody>
      </p:sp>
    </p:spTree>
    <p:extLst>
      <p:ext uri="{BB962C8B-B14F-4D97-AF65-F5344CB8AC3E}">
        <p14:creationId xmlns:p14="http://schemas.microsoft.com/office/powerpoint/2010/main" val="222951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57861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402523"/>
            <a:ext cx="5157787" cy="368458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57861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402523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vantGarde Bk BT" panose="020B0402020202020204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didacta</a:t>
            </a:r>
            <a:r>
              <a:rPr lang="de-DE" dirty="0"/>
              <a:t> digital 2021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vantGarde Bk BT" panose="020B0402020202020204" pitchFamily="34" charset="0"/>
              </a:defRPr>
            </a:lvl1pPr>
          </a:lstStyle>
          <a:p>
            <a:r>
              <a:rPr lang="de-DE" dirty="0"/>
              <a:t>Schulfirewall.de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vantGarde Bk BT" panose="020B0402020202020204" pitchFamily="34" charset="0"/>
              </a:defRPr>
            </a:lvl1pPr>
          </a:lstStyle>
          <a:p>
            <a:r>
              <a:rPr lang="de-DE" dirty="0"/>
              <a:t>Frank Menne</a:t>
            </a:r>
          </a:p>
        </p:txBody>
      </p:sp>
    </p:spTree>
    <p:extLst>
      <p:ext uri="{BB962C8B-B14F-4D97-AF65-F5344CB8AC3E}">
        <p14:creationId xmlns:p14="http://schemas.microsoft.com/office/powerpoint/2010/main" val="75222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vantGarde Bk BT" panose="020B0402020202020204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didacta</a:t>
            </a:r>
            <a:r>
              <a:rPr lang="de-DE" dirty="0"/>
              <a:t> digital 2021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vantGarde Bk BT" panose="020B0402020202020204" pitchFamily="34" charset="0"/>
              </a:defRPr>
            </a:lvl1pPr>
          </a:lstStyle>
          <a:p>
            <a:r>
              <a:rPr lang="de-DE" dirty="0"/>
              <a:t>Schulfirewall.de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vantGarde Bk BT" panose="020B0402020202020204" pitchFamily="34" charset="0"/>
              </a:defRPr>
            </a:lvl1pPr>
          </a:lstStyle>
          <a:p>
            <a:r>
              <a:rPr lang="de-DE" dirty="0"/>
              <a:t>Frank Menne</a:t>
            </a:r>
          </a:p>
        </p:txBody>
      </p:sp>
    </p:spTree>
    <p:extLst>
      <p:ext uri="{BB962C8B-B14F-4D97-AF65-F5344CB8AC3E}">
        <p14:creationId xmlns:p14="http://schemas.microsoft.com/office/powerpoint/2010/main" val="321615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vantGarde Bk BT" panose="020B0402020202020204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didacta</a:t>
            </a:r>
            <a:r>
              <a:rPr lang="de-DE" dirty="0"/>
              <a:t> digital 2021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vantGarde Bk BT" panose="020B0402020202020204" pitchFamily="34" charset="0"/>
              </a:defRPr>
            </a:lvl1pPr>
          </a:lstStyle>
          <a:p>
            <a:r>
              <a:rPr lang="de-DE" dirty="0"/>
              <a:t>Schulfirewall.de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vantGarde Bk BT" panose="020B0402020202020204" pitchFamily="34" charset="0"/>
              </a:defRPr>
            </a:lvl1pPr>
          </a:lstStyle>
          <a:p>
            <a:r>
              <a:rPr lang="de-DE" dirty="0"/>
              <a:t>Frank Menne</a:t>
            </a:r>
          </a:p>
        </p:txBody>
      </p:sp>
    </p:spTree>
    <p:extLst>
      <p:ext uri="{BB962C8B-B14F-4D97-AF65-F5344CB8AC3E}">
        <p14:creationId xmlns:p14="http://schemas.microsoft.com/office/powerpoint/2010/main" val="3929161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1589518"/>
            <a:ext cx="6172200" cy="45620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34795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vantGarde Bk BT" panose="020B0402020202020204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didacta</a:t>
            </a:r>
            <a:r>
              <a:rPr lang="de-DE" dirty="0"/>
              <a:t> digital 2021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vantGarde Bk BT" panose="020B0402020202020204" pitchFamily="34" charset="0"/>
              </a:defRPr>
            </a:lvl1pPr>
          </a:lstStyle>
          <a:p>
            <a:r>
              <a:rPr lang="de-DE" dirty="0"/>
              <a:t>Schulfirewall.de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vantGarde Bk BT" panose="020B0402020202020204" pitchFamily="34" charset="0"/>
              </a:defRPr>
            </a:lvl1pPr>
          </a:lstStyle>
          <a:p>
            <a:r>
              <a:rPr lang="de-DE" dirty="0"/>
              <a:t>Frank Menne</a:t>
            </a:r>
          </a:p>
        </p:txBody>
      </p:sp>
    </p:spTree>
    <p:extLst>
      <p:ext uri="{BB962C8B-B14F-4D97-AF65-F5344CB8AC3E}">
        <p14:creationId xmlns:p14="http://schemas.microsoft.com/office/powerpoint/2010/main" val="14033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1598064"/>
            <a:ext cx="6172200" cy="42629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1598064"/>
            <a:ext cx="3932237" cy="42709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vantGarde Bk BT" panose="020B0402020202020204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didacta</a:t>
            </a:r>
            <a:r>
              <a:rPr lang="de-DE" dirty="0"/>
              <a:t> digital 2021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vantGarde Bk BT" panose="020B0402020202020204" pitchFamily="34" charset="0"/>
              </a:defRPr>
            </a:lvl1pPr>
          </a:lstStyle>
          <a:p>
            <a:r>
              <a:rPr lang="de-DE" dirty="0"/>
              <a:t>Schulfirewall.de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vantGarde Bk BT" panose="020B0402020202020204" pitchFamily="34" charset="0"/>
              </a:defRPr>
            </a:lvl1pPr>
          </a:lstStyle>
          <a:p>
            <a:r>
              <a:rPr lang="de-DE" dirty="0"/>
              <a:t>Frank Menne</a:t>
            </a:r>
          </a:p>
        </p:txBody>
      </p:sp>
    </p:spTree>
    <p:extLst>
      <p:ext uri="{BB962C8B-B14F-4D97-AF65-F5344CB8AC3E}">
        <p14:creationId xmlns:p14="http://schemas.microsoft.com/office/powerpoint/2010/main" val="238920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79500"/>
            <a:ext cx="10246407" cy="1145405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880" y="179499"/>
            <a:ext cx="1540886" cy="1145405"/>
          </a:xfrm>
          <a:prstGeom prst="rect">
            <a:avLst/>
          </a:prstGeom>
        </p:spPr>
      </p:pic>
      <p:sp>
        <p:nvSpPr>
          <p:cNvPr id="14" name="Untertitel 2"/>
          <p:cNvSpPr txBox="1">
            <a:spLocks/>
          </p:cNvSpPr>
          <p:nvPr userDrawn="1"/>
        </p:nvSpPr>
        <p:spPr>
          <a:xfrm>
            <a:off x="1003931" y="6450467"/>
            <a:ext cx="1195807" cy="2953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7" name="Titel 1"/>
          <p:cNvSpPr txBox="1">
            <a:spLocks/>
          </p:cNvSpPr>
          <p:nvPr userDrawn="1"/>
        </p:nvSpPr>
        <p:spPr>
          <a:xfrm>
            <a:off x="1" y="6520808"/>
            <a:ext cx="12192000" cy="37551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   Online Präsentation					Schulfirewall.de            Frank Menne – Geschäftsführer </a:t>
            </a:r>
            <a:r>
              <a:rPr kumimoji="0" lang="en-US" sz="140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OctoGate IT Security Systems GmbH</a:t>
            </a:r>
            <a:endParaRPr kumimoji="0" lang="de-DE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45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spc="0">
          <a:solidFill>
            <a:schemeClr val="bg1"/>
          </a:solidFill>
          <a:latin typeface="AvantGarde" panose="020B04020202030203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antGarde Bk BT" panose="020B04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antGarde Bk BT" panose="020B04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antGarde Bk BT" panose="020B04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antGarde Bk BT" panose="020B04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antGarde Bk BT" panose="020B04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4.tiff"/><Relationship Id="rId4" Type="http://schemas.openxmlformats.org/officeDocument/2006/relationships/image" Target="../media/image33.t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3"/>
          <p:cNvSpPr txBox="1">
            <a:spLocks/>
          </p:cNvSpPr>
          <p:nvPr/>
        </p:nvSpPr>
        <p:spPr>
          <a:xfrm>
            <a:off x="680156" y="373643"/>
            <a:ext cx="8978194" cy="825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lang="de-DE" sz="5400" dirty="0">
                <a:solidFill>
                  <a:schemeClr val="bg1"/>
                </a:solidFill>
                <a:uFill>
                  <a:solidFill>
                    <a:srgbClr val="0B4060"/>
                  </a:solidFill>
                </a:uFill>
                <a:cs typeface="Arial" panose="020B0604020202020204" pitchFamily="34" charset="0"/>
              </a:rPr>
              <a:t>Digitalisierung im Schulsystem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51038" y="1668303"/>
            <a:ext cx="10678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Vertriebsschulung Fachhändler / Octogate Komplettlösung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27" y="2650547"/>
            <a:ext cx="9873427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24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4E827AC6-E5C7-467E-811F-2ED405BBB21E}"/>
              </a:ext>
            </a:extLst>
          </p:cNvPr>
          <p:cNvSpPr txBox="1"/>
          <p:nvPr/>
        </p:nvSpPr>
        <p:spPr>
          <a:xfrm>
            <a:off x="528904" y="1724225"/>
            <a:ext cx="53669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OctoGate unterstützt beim Vertrieb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Teststellungen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 err="1"/>
              <a:t>Managed</a:t>
            </a:r>
            <a:r>
              <a:rPr lang="de-DE" sz="2400" dirty="0"/>
              <a:t> / Update Service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Technik-Schulung / Qualifizierung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Partner Level / Rabattierungen 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28905" y="331331"/>
            <a:ext cx="6285968" cy="78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vantGarde Bk BT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chemeClr val="bg1"/>
                </a:solidFill>
                <a:latin typeface="+mn-lt"/>
              </a:rPr>
              <a:t>Channelkonzept / FH - Konzept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E827AC6-E5C7-467E-811F-2ED405BBB21E}"/>
              </a:ext>
            </a:extLst>
          </p:cNvPr>
          <p:cNvSpPr txBox="1"/>
          <p:nvPr/>
        </p:nvSpPr>
        <p:spPr>
          <a:xfrm>
            <a:off x="6003931" y="1724225"/>
            <a:ext cx="53669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Projektschutz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Unterstützung bei Ausschreibungen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Ausschreibungstexte</a:t>
            </a:r>
          </a:p>
        </p:txBody>
      </p:sp>
    </p:spTree>
    <p:extLst>
      <p:ext uri="{BB962C8B-B14F-4D97-AF65-F5344CB8AC3E}">
        <p14:creationId xmlns:p14="http://schemas.microsoft.com/office/powerpoint/2010/main" val="1917274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4E827AC6-E5C7-467E-811F-2ED405BBB21E}"/>
              </a:ext>
            </a:extLst>
          </p:cNvPr>
          <p:cNvSpPr txBox="1"/>
          <p:nvPr/>
        </p:nvSpPr>
        <p:spPr>
          <a:xfrm>
            <a:off x="528904" y="1724225"/>
            <a:ext cx="82875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Security Made in Germany. 100%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Einfaches Lizenzmodell: Keine Renewals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Margenträger im EDU Bereich: Access Points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Konkurrenzfähiges Preis- Leistungsverhältnis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Partizipieren am </a:t>
            </a:r>
            <a:r>
              <a:rPr lang="de-DE" sz="2400" dirty="0" err="1"/>
              <a:t>Managed</a:t>
            </a:r>
            <a:r>
              <a:rPr lang="de-DE" sz="2400" dirty="0"/>
              <a:t> / Update Service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Partizipieren am  Cloud Services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28905" y="331331"/>
            <a:ext cx="6285968" cy="78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vantGarde Bk BT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chemeClr val="bg1"/>
                </a:solidFill>
                <a:latin typeface="+mn-lt"/>
              </a:rPr>
              <a:t>Markt und Margen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563" y="4516944"/>
            <a:ext cx="3858163" cy="1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19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4E827AC6-E5C7-467E-811F-2ED405BBB21E}"/>
              </a:ext>
            </a:extLst>
          </p:cNvPr>
          <p:cNvSpPr txBox="1"/>
          <p:nvPr/>
        </p:nvSpPr>
        <p:spPr>
          <a:xfrm>
            <a:off x="528904" y="1724225"/>
            <a:ext cx="82875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Schutz gegen Viren / </a:t>
            </a:r>
            <a:r>
              <a:rPr lang="de-DE" sz="2400" dirty="0" err="1"/>
              <a:t>Ransomware</a:t>
            </a:r>
            <a:endParaRPr lang="de-DE" sz="2400" dirty="0"/>
          </a:p>
          <a:p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VPN Lösungen (Homeoffice + Standortvernetzung)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Public Wifi in öffentlichen Gebäuden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Entlastung der internen IT: </a:t>
            </a:r>
            <a:r>
              <a:rPr lang="de-DE" sz="2400" dirty="0" err="1"/>
              <a:t>Managed</a:t>
            </a:r>
            <a:r>
              <a:rPr lang="de-DE" sz="2400" dirty="0"/>
              <a:t> Service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 err="1"/>
              <a:t>Antispam</a:t>
            </a:r>
            <a:r>
              <a:rPr lang="de-DE" sz="2400" dirty="0"/>
              <a:t> und Email Relay für nachgelagerte Server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 err="1"/>
              <a:t>Deep</a:t>
            </a:r>
            <a:r>
              <a:rPr lang="de-DE" sz="2400" dirty="0"/>
              <a:t> Packet </a:t>
            </a:r>
            <a:r>
              <a:rPr lang="de-DE" sz="2400" dirty="0" err="1"/>
              <a:t>Inspection</a:t>
            </a:r>
            <a:r>
              <a:rPr lang="de-DE" sz="2400" dirty="0"/>
              <a:t> – fähige Firewall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28904" y="331331"/>
            <a:ext cx="9319633" cy="78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vantGarde Bk BT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chemeClr val="bg1"/>
                </a:solidFill>
                <a:latin typeface="+mn-lt"/>
              </a:rPr>
              <a:t>Anforderungen: Öffentliche Verwaltung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563" y="4516944"/>
            <a:ext cx="3858163" cy="1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39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4E827AC6-E5C7-467E-811F-2ED405BBB21E}"/>
              </a:ext>
            </a:extLst>
          </p:cNvPr>
          <p:cNvSpPr txBox="1"/>
          <p:nvPr/>
        </p:nvSpPr>
        <p:spPr>
          <a:xfrm>
            <a:off x="528904" y="1724225"/>
            <a:ext cx="82875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Schutz gegen Viren / </a:t>
            </a:r>
            <a:r>
              <a:rPr lang="de-DE" sz="2400" dirty="0" err="1"/>
              <a:t>Ransomware</a:t>
            </a:r>
            <a:endParaRPr lang="de-DE" sz="2400" dirty="0"/>
          </a:p>
          <a:p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VPN Lösungen (Homeoffice + Standortvernetzung)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Wifi Versorgung: Entwicklungsdokumentation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Entlastung der internen IT: </a:t>
            </a:r>
            <a:r>
              <a:rPr lang="de-DE" sz="2400" dirty="0" err="1"/>
              <a:t>Managed</a:t>
            </a:r>
            <a:r>
              <a:rPr lang="de-DE" sz="2400" dirty="0"/>
              <a:t> Service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Cloud – Lösung. Keine lokale Infrastruktur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28904" y="331331"/>
            <a:ext cx="9319633" cy="78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vantGarde Bk BT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chemeClr val="bg1"/>
                </a:solidFill>
                <a:latin typeface="+mn-lt"/>
              </a:rPr>
              <a:t>Anforderungen: Kita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563" y="4516944"/>
            <a:ext cx="3858163" cy="1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98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4E827AC6-E5C7-467E-811F-2ED405BBB21E}"/>
              </a:ext>
            </a:extLst>
          </p:cNvPr>
          <p:cNvSpPr txBox="1"/>
          <p:nvPr/>
        </p:nvSpPr>
        <p:spPr>
          <a:xfrm>
            <a:off x="528904" y="1724225"/>
            <a:ext cx="82875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Schutz gegen Viren / </a:t>
            </a:r>
            <a:r>
              <a:rPr lang="de-DE" sz="2400" dirty="0" err="1"/>
              <a:t>Ransomware</a:t>
            </a:r>
            <a:endParaRPr lang="de-DE" sz="2400" dirty="0"/>
          </a:p>
          <a:p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VPN Lösungen (Homeoffice + Standortvernetzung)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Lokale Hochverfügbarkeits-Funktionalität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Wifi für Firmengebäude und Lager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Schutz der Unternehmensgeheimnisse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Sicherer Dokumentenzugriff</a:t>
            </a:r>
          </a:p>
          <a:p>
            <a:pPr marL="342000" indent="-342000"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28904" y="331331"/>
            <a:ext cx="9319633" cy="78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vantGarde Bk BT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chemeClr val="bg1"/>
                </a:solidFill>
                <a:latin typeface="+mn-lt"/>
              </a:rPr>
              <a:t>Anforderungen: B2B: Industrie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563" y="4516944"/>
            <a:ext cx="3858163" cy="1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58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4E827AC6-E5C7-467E-811F-2ED405BBB21E}"/>
              </a:ext>
            </a:extLst>
          </p:cNvPr>
          <p:cNvSpPr txBox="1"/>
          <p:nvPr/>
        </p:nvSpPr>
        <p:spPr>
          <a:xfrm>
            <a:off x="528904" y="1724225"/>
            <a:ext cx="82875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Web-Service für Kunden und Fachhändler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Überblick der zugeordneten Firewalls, </a:t>
            </a:r>
            <a:r>
              <a:rPr lang="de-DE" sz="2400" dirty="0" err="1"/>
              <a:t>Aps</a:t>
            </a:r>
            <a:r>
              <a:rPr lang="de-DE" sz="2400" dirty="0"/>
              <a:t> und Switches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Wiki und Ticketsystem für einfachen Support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Konfigurationsoberfläche für Cloud Produkte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Weitere Dokumente und Preislisten</a:t>
            </a:r>
            <a:br>
              <a:rPr lang="de-DE" sz="2400" dirty="0"/>
            </a:br>
            <a:endParaRPr lang="de-DE" sz="24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28905" y="331331"/>
            <a:ext cx="6285968" cy="78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vantGarde Bk BT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chemeClr val="bg1"/>
                </a:solidFill>
                <a:latin typeface="+mn-lt"/>
              </a:rPr>
              <a:t>OctoGate Central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905" y="3055596"/>
            <a:ext cx="3982006" cy="305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62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4E827AC6-E5C7-467E-811F-2ED405BBB21E}"/>
              </a:ext>
            </a:extLst>
          </p:cNvPr>
          <p:cNvSpPr txBox="1"/>
          <p:nvPr/>
        </p:nvSpPr>
        <p:spPr>
          <a:xfrm>
            <a:off x="528904" y="1724225"/>
            <a:ext cx="82875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Zusätzliche Download Möglichkeiten, Powerpoints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Interaktive Preisliste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Referenzen / User Stories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Vergleich Mitbewerber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Live Demo: mmuster@musterfh.de</a:t>
            </a:r>
            <a:br>
              <a:rPr lang="de-DE" sz="2400" dirty="0"/>
            </a:br>
            <a:endParaRPr lang="de-DE" sz="24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28905" y="331331"/>
            <a:ext cx="6285968" cy="78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vantGarde Bk BT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chemeClr val="bg1"/>
                </a:solidFill>
                <a:latin typeface="+mn-lt"/>
              </a:rPr>
              <a:t>OctoGate Central / FH Portal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BE1C05D-FB63-4124-AF23-BCB8E72DA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7860" y="2148361"/>
            <a:ext cx="3458058" cy="135273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DB9297E-28B1-4656-ACB7-E2C42DF07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041" y="4203167"/>
            <a:ext cx="2043663" cy="155096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E584F58-57F7-4774-8941-616AEACD5F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0219" y="3925235"/>
            <a:ext cx="3568065" cy="2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10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4E827AC6-E5C7-467E-811F-2ED405BBB21E}"/>
              </a:ext>
            </a:extLst>
          </p:cNvPr>
          <p:cNvSpPr txBox="1"/>
          <p:nvPr/>
        </p:nvSpPr>
        <p:spPr>
          <a:xfrm>
            <a:off x="528904" y="1724225"/>
            <a:ext cx="82875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CE und RED Zertifikate für alle Produkte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DIN EN 60601-1-2 / Medizintechnik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Wifi Alliance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Telecom </a:t>
            </a:r>
            <a:r>
              <a:rPr lang="de-DE" sz="2400" dirty="0" err="1"/>
              <a:t>Infra</a:t>
            </a:r>
            <a:r>
              <a:rPr lang="de-DE" sz="2400" dirty="0"/>
              <a:t> Project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Bundesprüfstelle jugendgefährdende Medien</a:t>
            </a:r>
            <a:br>
              <a:rPr lang="de-DE" sz="2400" dirty="0"/>
            </a:br>
            <a:endParaRPr lang="de-DE" sz="24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28905" y="331331"/>
            <a:ext cx="6285968" cy="78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vantGarde Bk BT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chemeClr val="bg1"/>
                </a:solidFill>
                <a:latin typeface="+mn-lt"/>
              </a:rPr>
              <a:t>Zertifizierungen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187" y="5047850"/>
            <a:ext cx="2067213" cy="92405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4293" y="3498593"/>
            <a:ext cx="1124107" cy="95263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2660" y="1724225"/>
            <a:ext cx="1895740" cy="123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14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4E827AC6-E5C7-467E-811F-2ED405BBB21E}"/>
              </a:ext>
            </a:extLst>
          </p:cNvPr>
          <p:cNvSpPr txBox="1"/>
          <p:nvPr/>
        </p:nvSpPr>
        <p:spPr>
          <a:xfrm>
            <a:off x="528904" y="1724225"/>
            <a:ext cx="49037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OctoGate Advanced Zertifizierung </a:t>
            </a:r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Dauer: 2 Tage</a:t>
            </a:r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Kosten: einmalig 750€, Refresh nach 24 Monaten kostenlos.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Berechtigt zum Update Service</a:t>
            </a:r>
            <a:br>
              <a:rPr lang="de-DE" sz="2400" dirty="0"/>
            </a:br>
            <a:br>
              <a:rPr lang="de-DE" sz="2400" dirty="0"/>
            </a:br>
            <a:endParaRPr lang="de-DE" sz="24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28905" y="331331"/>
            <a:ext cx="6285968" cy="78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vantGarde Bk BT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chemeClr val="bg1"/>
                </a:solidFill>
                <a:latin typeface="+mn-lt"/>
              </a:rPr>
              <a:t>Fachhändler - Zertifizierungen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165E592-FB0A-43DA-9324-FDB3FFF2C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24225"/>
            <a:ext cx="5306067" cy="446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11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4E827AC6-E5C7-467E-811F-2ED405BBB21E}"/>
              </a:ext>
            </a:extLst>
          </p:cNvPr>
          <p:cNvSpPr txBox="1"/>
          <p:nvPr/>
        </p:nvSpPr>
        <p:spPr>
          <a:xfrm>
            <a:off x="528904" y="1751646"/>
            <a:ext cx="56374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Hacker - Abwehr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Kinder- und Jugendschutz für Schulen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Virenscan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Standortvernetzung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Netztrennung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Steuerung im Unterricht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594" y="1602342"/>
            <a:ext cx="2117986" cy="191861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1" b="26766"/>
          <a:stretch/>
        </p:blipFill>
        <p:spPr>
          <a:xfrm>
            <a:off x="7386359" y="4600690"/>
            <a:ext cx="3469188" cy="152169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565" y="1541817"/>
            <a:ext cx="2062878" cy="2039671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528904" y="331331"/>
            <a:ext cx="9243745" cy="789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vantGarde Bk BT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chemeClr val="bg1"/>
                </a:solidFill>
                <a:latin typeface="+mn-lt"/>
              </a:rPr>
              <a:t>OctoGate Firewall: Die Komplettlösung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4D4C0E5-B3B1-417E-94EA-EEE6ACFF5D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9226" y="3513513"/>
            <a:ext cx="3916196" cy="121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61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3"/>
          <a:stretch/>
        </p:blipFill>
        <p:spPr>
          <a:xfrm>
            <a:off x="1" y="1405054"/>
            <a:ext cx="5310499" cy="4947067"/>
          </a:xfrm>
          <a:prstGeom prst="rect">
            <a:avLst/>
          </a:prstGeom>
        </p:spPr>
      </p:pic>
      <p:cxnSp>
        <p:nvCxnSpPr>
          <p:cNvPr id="9" name="Gerader Verbinder 8"/>
          <p:cNvCxnSpPr/>
          <p:nvPr/>
        </p:nvCxnSpPr>
        <p:spPr>
          <a:xfrm flipV="1">
            <a:off x="0" y="1009291"/>
            <a:ext cx="4597879" cy="86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>
          <a:xfrm>
            <a:off x="4985506" y="2024264"/>
            <a:ext cx="71035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noProof="1"/>
              <a:t>Inhabergeführtes Unternehmen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noProof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noProof="1"/>
              <a:t>Seit 15 Jahren am Markt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noProof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noProof="1"/>
              <a:t>Spezialisierung auf Schulen hinsichtlich Produkt und Support mit Schulfirewall.de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noProof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noProof="1"/>
              <a:t>Schnittstellen zu IServ, Relution, INL AG, LMZ Baden-Württemberg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noProof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noProof="1"/>
              <a:t>Über 2´000 Schulen bundesweit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25383" y="331331"/>
            <a:ext cx="8684111" cy="789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vantGarde Bk BT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chemeClr val="bg1"/>
                </a:solidFill>
                <a:latin typeface="+mn-lt"/>
              </a:rPr>
              <a:t>Vorstellung OctoGate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4692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4E827AC6-E5C7-467E-811F-2ED405BBB21E}"/>
              </a:ext>
            </a:extLst>
          </p:cNvPr>
          <p:cNvSpPr txBox="1"/>
          <p:nvPr/>
        </p:nvSpPr>
        <p:spPr>
          <a:xfrm>
            <a:off x="528905" y="1736257"/>
            <a:ext cx="55229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Surfkontrolle / Bandbreitenkontrolle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Zugangskonzept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Ausleuchtungsgutachten ?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Leitungen / Stromversorgung</a:t>
            </a:r>
            <a:br>
              <a:rPr lang="de-DE" sz="2400" dirty="0"/>
            </a:br>
            <a:endParaRPr lang="de-DE" sz="24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28905" y="331331"/>
            <a:ext cx="6285968" cy="78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vantGarde Bk BT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chemeClr val="bg1"/>
                </a:solidFill>
                <a:latin typeface="+mn-lt"/>
              </a:rPr>
              <a:t>Praxistip: WLAN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E827AC6-E5C7-467E-811F-2ED405BBB21E}"/>
              </a:ext>
            </a:extLst>
          </p:cNvPr>
          <p:cNvSpPr txBox="1"/>
          <p:nvPr/>
        </p:nvSpPr>
        <p:spPr>
          <a:xfrm>
            <a:off x="6324115" y="1736256"/>
            <a:ext cx="55229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Green </a:t>
            </a:r>
            <a:r>
              <a:rPr lang="de-DE" sz="2400" dirty="0" err="1"/>
              <a:t>Energy</a:t>
            </a:r>
            <a:r>
              <a:rPr lang="de-DE" sz="2400" dirty="0"/>
              <a:t> / Nachhaltigkeit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Service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AX Standard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Frequenzen</a:t>
            </a:r>
          </a:p>
        </p:txBody>
      </p:sp>
    </p:spTree>
    <p:extLst>
      <p:ext uri="{BB962C8B-B14F-4D97-AF65-F5344CB8AC3E}">
        <p14:creationId xmlns:p14="http://schemas.microsoft.com/office/powerpoint/2010/main" val="4055990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902D20E-EE81-4B6A-BE5A-C71549BED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80" y="1346526"/>
            <a:ext cx="5417282" cy="4824309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528905" y="331331"/>
            <a:ext cx="6285968" cy="78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vantGarde Bk BT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chemeClr val="bg1"/>
                </a:solidFill>
                <a:latin typeface="+mn-lt"/>
              </a:rPr>
              <a:t>WLAN Access Point AX-3000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316224" y="1757353"/>
            <a:ext cx="55801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noProof="1"/>
              <a:t>Lokal oder per Cloud konfigurierbar</a:t>
            </a:r>
            <a:br>
              <a:rPr lang="de-DE" sz="2400" noProof="1"/>
            </a:br>
            <a:endParaRPr lang="de-DE" sz="2400" noProof="1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noProof="1"/>
              <a:t>Schüler- Lehrernetze</a:t>
            </a:r>
            <a:br>
              <a:rPr lang="de-DE" sz="2400" noProof="1"/>
            </a:br>
            <a:endParaRPr lang="de-DE" sz="2400" noProof="1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noProof="1"/>
              <a:t>Hoher Datendurchsatz + LTE + POE</a:t>
            </a:r>
            <a:br>
              <a:rPr lang="de-DE" sz="2400" noProof="1"/>
            </a:br>
            <a:endParaRPr lang="de-DE" sz="2400" noProof="1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noProof="1"/>
              <a:t>Investitionssicherheit</a:t>
            </a:r>
            <a:br>
              <a:rPr lang="de-DE" sz="2400" noProof="1"/>
            </a:br>
            <a:endParaRPr lang="de-DE" sz="2400" noProof="1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noProof="1"/>
              <a:t>Integration in die pädagogische Lösung</a:t>
            </a:r>
            <a:br>
              <a:rPr lang="de-DE" sz="2400" noProof="1"/>
            </a:br>
            <a:endParaRPr lang="de-DE" sz="2400" noProof="1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noProof="1"/>
              <a:t>Einfache Installation</a:t>
            </a:r>
          </a:p>
          <a:p>
            <a:endParaRPr lang="de-DE" sz="2400" noProof="1"/>
          </a:p>
        </p:txBody>
      </p:sp>
    </p:spTree>
    <p:extLst>
      <p:ext uri="{BB962C8B-B14F-4D97-AF65-F5344CB8AC3E}">
        <p14:creationId xmlns:p14="http://schemas.microsoft.com/office/powerpoint/2010/main" val="51605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4E827AC6-E5C7-467E-811F-2ED405BBB21E}"/>
              </a:ext>
            </a:extLst>
          </p:cNvPr>
          <p:cNvSpPr txBox="1"/>
          <p:nvPr/>
        </p:nvSpPr>
        <p:spPr>
          <a:xfrm>
            <a:off x="528905" y="1753783"/>
            <a:ext cx="56381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b="1" dirty="0"/>
              <a:t>WLAN Cloud</a:t>
            </a:r>
            <a:br>
              <a:rPr lang="de-DE" sz="2400" dirty="0"/>
            </a:br>
            <a:r>
              <a:rPr lang="de-DE" sz="2400" dirty="0"/>
              <a:t>Steuerung der Access Points und Switches ohne lokale Infrastruktur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b="1" dirty="0"/>
              <a:t>Schulserver Cloud</a:t>
            </a:r>
            <a:br>
              <a:rPr lang="de-DE" sz="2400" dirty="0"/>
            </a:br>
            <a:r>
              <a:rPr lang="de-DE" sz="2400" dirty="0"/>
              <a:t>Klassenraum-Management, Nutzerverwaltung, Jugendschutz und Unterrichtssteuerung aus der Cloud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342A7DF-B896-4A63-B432-3E582C738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873" y="1653767"/>
            <a:ext cx="4615284" cy="4244762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528905" y="331331"/>
            <a:ext cx="6285968" cy="78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vantGarde Bk BT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chemeClr val="bg1"/>
                </a:solidFill>
                <a:latin typeface="+mn-lt"/>
              </a:rPr>
              <a:t>Cloud Produkte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1300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28905" y="331331"/>
            <a:ext cx="6285968" cy="78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vantGarde Bk BT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chemeClr val="bg1"/>
                </a:solidFill>
                <a:latin typeface="+mn-lt"/>
              </a:rPr>
              <a:t>Beispielangebot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8836475-405C-4848-8A36-172F01D66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592" y="0"/>
            <a:ext cx="5035408" cy="6858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F2CE8EF-F011-4688-BB01-12197673376C}"/>
              </a:ext>
            </a:extLst>
          </p:cNvPr>
          <p:cNvSpPr txBox="1"/>
          <p:nvPr/>
        </p:nvSpPr>
        <p:spPr>
          <a:xfrm>
            <a:off x="528905" y="1736257"/>
            <a:ext cx="55229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13-24 Prozent Marge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Managed Service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EDU: VM / Hardware </a:t>
            </a:r>
            <a:r>
              <a:rPr lang="de-DE" sz="2400" dirty="0" err="1"/>
              <a:t>Addon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12 Monate Service: Pflicht. 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Unendliche Lizenz. VM oder Hardware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HA: Nur zweite Hardware</a:t>
            </a:r>
            <a:br>
              <a:rPr lang="de-DE" sz="2400" dirty="0"/>
            </a:b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632284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/>
          <p:cNvSpPr txBox="1">
            <a:spLocks/>
          </p:cNvSpPr>
          <p:nvPr/>
        </p:nvSpPr>
        <p:spPr>
          <a:xfrm>
            <a:off x="373627" y="477980"/>
            <a:ext cx="7752456" cy="7892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0">
                <a:solidFill>
                  <a:schemeClr val="bg1"/>
                </a:solidFill>
                <a:latin typeface="AvantGarde" panose="020B0402020203020304" pitchFamily="34" charset="0"/>
                <a:ea typeface="+mj-ea"/>
                <a:cs typeface="+mj-cs"/>
              </a:defRPr>
            </a:lvl1pPr>
          </a:lstStyle>
          <a:p>
            <a:endParaRPr lang="de-DE" dirty="0">
              <a:latin typeface="+mn-lt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E827AC6-E5C7-467E-811F-2ED405BBB21E}"/>
              </a:ext>
            </a:extLst>
          </p:cNvPr>
          <p:cNvSpPr txBox="1"/>
          <p:nvPr/>
        </p:nvSpPr>
        <p:spPr>
          <a:xfrm>
            <a:off x="2174466" y="2297622"/>
            <a:ext cx="102842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/>
              <a:t>Vielen Dank für Ihre Aufmerksamkeit!</a:t>
            </a:r>
          </a:p>
          <a:p>
            <a:endParaRPr lang="de-DE" sz="2400" dirty="0"/>
          </a:p>
          <a:p>
            <a:r>
              <a:rPr lang="de-DE" sz="2400" dirty="0"/>
              <a:t>Für weitere Fragen stehen wir Ihnen gerne zur Verfügung.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7622"/>
            <a:ext cx="2695451" cy="4060316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E827AC6-E5C7-467E-811F-2ED405BBB21E}"/>
              </a:ext>
            </a:extLst>
          </p:cNvPr>
          <p:cNvSpPr txBox="1"/>
          <p:nvPr/>
        </p:nvSpPr>
        <p:spPr>
          <a:xfrm>
            <a:off x="3255553" y="4327780"/>
            <a:ext cx="4445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Website: www.schulfirewall.de  </a:t>
            </a:r>
          </a:p>
          <a:p>
            <a:r>
              <a:rPr lang="de-DE" sz="2400" dirty="0"/>
              <a:t>Telefon: 05251 180 40 70</a:t>
            </a:r>
          </a:p>
          <a:p>
            <a:r>
              <a:rPr lang="de-DE" sz="2400" dirty="0"/>
              <a:t>E-Mail: vertrieb@octogate.de</a:t>
            </a:r>
          </a:p>
        </p:txBody>
      </p:sp>
    </p:spTree>
    <p:extLst>
      <p:ext uri="{BB962C8B-B14F-4D97-AF65-F5344CB8AC3E}">
        <p14:creationId xmlns:p14="http://schemas.microsoft.com/office/powerpoint/2010/main" val="3752039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25383" y="331331"/>
            <a:ext cx="8684111" cy="789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vantGarde Bk BT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chemeClr val="bg1"/>
                </a:solidFill>
                <a:latin typeface="+mn-lt"/>
              </a:rPr>
              <a:t>Herausforderungen für die Schul-IT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5" name="Gerader Verbinder 4"/>
          <p:cNvCxnSpPr>
            <a:cxnSpLocks/>
          </p:cNvCxnSpPr>
          <p:nvPr/>
        </p:nvCxnSpPr>
        <p:spPr>
          <a:xfrm>
            <a:off x="0" y="1017909"/>
            <a:ext cx="640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28" b="8428"/>
          <a:stretch/>
        </p:blipFill>
        <p:spPr>
          <a:xfrm>
            <a:off x="4805153" y="2904506"/>
            <a:ext cx="2032030" cy="3444099"/>
          </a:xfrm>
          <a:prstGeom prst="rect">
            <a:avLst/>
          </a:prstGeom>
        </p:spPr>
      </p:pic>
      <p:sp>
        <p:nvSpPr>
          <p:cNvPr id="6" name="Abgerundetes Rechteck 5"/>
          <p:cNvSpPr/>
          <p:nvPr/>
        </p:nvSpPr>
        <p:spPr>
          <a:xfrm>
            <a:off x="1286415" y="3109022"/>
            <a:ext cx="2158452" cy="648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  <a:p>
            <a:pPr algn="ctr"/>
            <a:r>
              <a:rPr lang="de-DE" dirty="0"/>
              <a:t>Einfach nur WLAN?</a:t>
            </a:r>
          </a:p>
          <a:p>
            <a:pPr algn="ctr"/>
            <a:endParaRPr lang="de-DE" dirty="0"/>
          </a:p>
        </p:txBody>
      </p:sp>
      <p:sp>
        <p:nvSpPr>
          <p:cNvPr id="17" name="Abgerundetes Rechteck 16"/>
          <p:cNvSpPr/>
          <p:nvPr/>
        </p:nvSpPr>
        <p:spPr>
          <a:xfrm>
            <a:off x="469123" y="4173307"/>
            <a:ext cx="2880000" cy="648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Überwachung aller Services</a:t>
            </a:r>
          </a:p>
        </p:txBody>
      </p:sp>
      <p:sp>
        <p:nvSpPr>
          <p:cNvPr id="22" name="Abgerundetes Rechteck 21"/>
          <p:cNvSpPr/>
          <p:nvPr/>
        </p:nvSpPr>
        <p:spPr>
          <a:xfrm>
            <a:off x="974291" y="2071318"/>
            <a:ext cx="2880000" cy="648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Beschaffung und Wartung </a:t>
            </a:r>
            <a:br>
              <a:rPr lang="de-DE" dirty="0"/>
            </a:br>
            <a:r>
              <a:rPr lang="de-DE" dirty="0"/>
              <a:t>der Hardware?</a:t>
            </a:r>
          </a:p>
        </p:txBody>
      </p:sp>
      <p:sp>
        <p:nvSpPr>
          <p:cNvPr id="25" name="Abgerundetes Rechteck 24"/>
          <p:cNvSpPr/>
          <p:nvPr/>
        </p:nvSpPr>
        <p:spPr>
          <a:xfrm>
            <a:off x="7669494" y="5237592"/>
            <a:ext cx="2880000" cy="648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Ein Ansprechpartner</a:t>
            </a:r>
            <a:br>
              <a:rPr lang="de-DE" dirty="0"/>
            </a:br>
            <a:r>
              <a:rPr lang="de-DE" dirty="0"/>
              <a:t>für alles? Supportkonzept?</a:t>
            </a:r>
          </a:p>
        </p:txBody>
      </p:sp>
      <p:sp>
        <p:nvSpPr>
          <p:cNvPr id="27" name="Abgerundetes Rechteck 26"/>
          <p:cNvSpPr/>
          <p:nvPr/>
        </p:nvSpPr>
        <p:spPr>
          <a:xfrm>
            <a:off x="4381168" y="1485068"/>
            <a:ext cx="2880000" cy="648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Einheitliche </a:t>
            </a:r>
            <a:r>
              <a:rPr lang="de-DE" dirty="0" err="1"/>
              <a:t>wartbare</a:t>
            </a:r>
            <a:br>
              <a:rPr lang="de-DE" dirty="0"/>
            </a:br>
            <a:r>
              <a:rPr lang="de-DE" dirty="0"/>
              <a:t>Infrastruktur?</a:t>
            </a:r>
          </a:p>
        </p:txBody>
      </p:sp>
      <p:sp>
        <p:nvSpPr>
          <p:cNvPr id="28" name="Abgerundetes Rechteck 27"/>
          <p:cNvSpPr/>
          <p:nvPr/>
        </p:nvSpPr>
        <p:spPr>
          <a:xfrm>
            <a:off x="1230850" y="5237592"/>
            <a:ext cx="2880000" cy="648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Administrationsaufwand </a:t>
            </a:r>
          </a:p>
          <a:p>
            <a:pPr algn="ctr"/>
            <a:r>
              <a:rPr lang="de-DE" dirty="0"/>
              <a:t>in der Schule?</a:t>
            </a:r>
          </a:p>
        </p:txBody>
      </p:sp>
      <p:sp>
        <p:nvSpPr>
          <p:cNvPr id="29" name="Abgerundetes Rechteck 28"/>
          <p:cNvSpPr/>
          <p:nvPr/>
        </p:nvSpPr>
        <p:spPr>
          <a:xfrm>
            <a:off x="7515821" y="2210148"/>
            <a:ext cx="2880000" cy="648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Hohe Dienstleisterkosten</a:t>
            </a:r>
          </a:p>
          <a:p>
            <a:pPr algn="ctr"/>
            <a:r>
              <a:rPr lang="de-DE" dirty="0"/>
              <a:t>für die Implementierung?</a:t>
            </a:r>
          </a:p>
        </p:txBody>
      </p:sp>
      <p:sp>
        <p:nvSpPr>
          <p:cNvPr id="30" name="Abgerundetes Rechteck 29"/>
          <p:cNvSpPr/>
          <p:nvPr/>
        </p:nvSpPr>
        <p:spPr>
          <a:xfrm>
            <a:off x="8197468" y="3199726"/>
            <a:ext cx="2880000" cy="648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Bezahlbare Firewall – spezialisiert auf Schule </a:t>
            </a:r>
          </a:p>
        </p:txBody>
      </p:sp>
      <p:sp>
        <p:nvSpPr>
          <p:cNvPr id="31" name="Abgerundetes Rechteck 30"/>
          <p:cNvSpPr/>
          <p:nvPr/>
        </p:nvSpPr>
        <p:spPr>
          <a:xfrm>
            <a:off x="8541194" y="4185156"/>
            <a:ext cx="3246819" cy="648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Schulalltag! Management der</a:t>
            </a:r>
          </a:p>
          <a:p>
            <a:pPr algn="ctr"/>
            <a:r>
              <a:rPr lang="de-DE" dirty="0"/>
              <a:t>Tablets und Notebooks?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091">
            <a:off x="3870801" y="3424901"/>
            <a:ext cx="508418" cy="97550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301" y="2833066"/>
            <a:ext cx="172310" cy="330611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9709">
            <a:off x="6506587" y="2600186"/>
            <a:ext cx="324906" cy="623397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142">
            <a:off x="6641975" y="3652214"/>
            <a:ext cx="483707" cy="928088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592" y="3456537"/>
            <a:ext cx="202565" cy="388661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3586">
            <a:off x="7154769" y="3048382"/>
            <a:ext cx="166037" cy="31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2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22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481" y="2087212"/>
            <a:ext cx="3439690" cy="3459234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528904" y="1739337"/>
            <a:ext cx="44108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noProof="1"/>
              <a:t>Firewall</a:t>
            </a:r>
            <a:br>
              <a:rPr lang="de-DE" sz="2400" noProof="1"/>
            </a:br>
            <a:endParaRPr lang="de-DE" sz="2400" noProof="1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noProof="1"/>
              <a:t>WLAN</a:t>
            </a:r>
          </a:p>
          <a:p>
            <a:pPr marL="342000" indent="-342000">
              <a:buFont typeface="Arial" panose="020B0604020202020204" pitchFamily="34" charset="0"/>
              <a:buChar char="•"/>
            </a:pPr>
            <a:endParaRPr lang="de-DE" sz="2400" noProof="1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noProof="1"/>
              <a:t>Netzwerkswitches</a:t>
            </a:r>
            <a:br>
              <a:rPr lang="de-DE" sz="2400" noProof="1"/>
            </a:br>
            <a:endParaRPr lang="de-DE" sz="2400" noProof="1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noProof="1"/>
              <a:t>Cloud Service und Software</a:t>
            </a:r>
            <a:br>
              <a:rPr lang="de-DE" sz="2400" noProof="1"/>
            </a:br>
            <a:endParaRPr lang="de-DE" sz="2400" noProof="1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noProof="1"/>
              <a:t>Service und Support</a:t>
            </a:r>
            <a:br>
              <a:rPr lang="de-DE" sz="2400" noProof="1"/>
            </a:br>
            <a:endParaRPr lang="de-DE" sz="2400" noProof="1"/>
          </a:p>
        </p:txBody>
      </p:sp>
      <p:cxnSp>
        <p:nvCxnSpPr>
          <p:cNvPr id="8" name="Gerader Verbinder 7"/>
          <p:cNvCxnSpPr>
            <a:cxnSpLocks/>
          </p:cNvCxnSpPr>
          <p:nvPr/>
        </p:nvCxnSpPr>
        <p:spPr>
          <a:xfrm>
            <a:off x="0" y="950114"/>
            <a:ext cx="681487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1"/>
          <p:cNvSpPr txBox="1">
            <a:spLocks/>
          </p:cNvSpPr>
          <p:nvPr/>
        </p:nvSpPr>
        <p:spPr>
          <a:xfrm>
            <a:off x="528905" y="331331"/>
            <a:ext cx="8502952" cy="789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vantGarde Bk BT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chemeClr val="bg1"/>
                </a:solidFill>
                <a:latin typeface="+mn-lt"/>
              </a:rPr>
              <a:t>Komplettlösung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066" y="2539388"/>
            <a:ext cx="1798493" cy="16292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1" b="26766"/>
          <a:stretch/>
        </p:blipFill>
        <p:spPr>
          <a:xfrm>
            <a:off x="8522015" y="3913603"/>
            <a:ext cx="2011563" cy="88233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488" y="2087212"/>
            <a:ext cx="1514579" cy="149754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1004" y="4938606"/>
            <a:ext cx="3916196" cy="121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1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4E827AC6-E5C7-467E-811F-2ED405BBB21E}"/>
              </a:ext>
            </a:extLst>
          </p:cNvPr>
          <p:cNvSpPr txBox="1"/>
          <p:nvPr/>
        </p:nvSpPr>
        <p:spPr>
          <a:xfrm>
            <a:off x="528904" y="1751646"/>
            <a:ext cx="112439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Core I5 13400 / 4.8 GHZ</a:t>
            </a:r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8-16 GB Ram</a:t>
            </a:r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8 x 2.5 GB Ethernet</a:t>
            </a:r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Option: 4 x 10 GB SFP+, 2 x 40 GB</a:t>
            </a:r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NVME SSD, Enterprise Grade</a:t>
            </a:r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Option: Redundanz / HA – Cluster</a:t>
            </a:r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Serielle Konsole, VGA, USB-Ports</a:t>
            </a:r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64 LED </a:t>
            </a:r>
            <a:r>
              <a:rPr lang="de-DE" sz="2400" dirty="0" err="1"/>
              <a:t>Stripe</a:t>
            </a:r>
            <a:r>
              <a:rPr lang="de-DE" sz="2400" dirty="0"/>
              <a:t>, Statusinformation</a:t>
            </a:r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UTM Funktionen: Paketfirewall, DPI, </a:t>
            </a:r>
            <a:r>
              <a:rPr lang="de-DE" sz="2400" dirty="0" err="1"/>
              <a:t>WebApplication</a:t>
            </a:r>
            <a:r>
              <a:rPr lang="de-DE" sz="2400" dirty="0"/>
              <a:t> Firewall, Reverse Proxy, </a:t>
            </a:r>
            <a:br>
              <a:rPr lang="de-DE" sz="2400" dirty="0"/>
            </a:br>
            <a:r>
              <a:rPr lang="de-DE" sz="2400" dirty="0"/>
              <a:t>4 VPN – Protokolle, DNS, DHCP, Routine, Multi Gateway, HA, Web Proxy, AD Controller</a:t>
            </a:r>
            <a:br>
              <a:rPr lang="de-DE" sz="2400" dirty="0"/>
            </a:br>
            <a:br>
              <a:rPr lang="de-DE" sz="2400" dirty="0"/>
            </a:br>
            <a:r>
              <a:rPr lang="de-DE" sz="2400" dirty="0"/>
              <a:t>https://octogate.de/rack_unboxing</a:t>
            </a: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528904" y="331331"/>
            <a:ext cx="9243745" cy="789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vantGarde Bk BT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chemeClr val="bg1"/>
                </a:solidFill>
                <a:latin typeface="+mn-lt"/>
              </a:rPr>
              <a:t>OctoGate Firewall: Was ist drin ?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205" y="1751646"/>
            <a:ext cx="4605396" cy="142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43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902D20E-EE81-4B6A-BE5A-C71549BED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80" y="1346526"/>
            <a:ext cx="5417282" cy="4824309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528905" y="331331"/>
            <a:ext cx="6285968" cy="78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vantGarde Bk BT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chemeClr val="bg1"/>
                </a:solidFill>
                <a:latin typeface="+mn-lt"/>
              </a:rPr>
              <a:t>WLAN Access Point AX-3000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316224" y="1757353"/>
            <a:ext cx="55801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noProof="1"/>
              <a:t>Lokal oder per Cloud konfigurierbar</a:t>
            </a:r>
            <a:br>
              <a:rPr lang="de-DE" sz="2400" noProof="1"/>
            </a:br>
            <a:endParaRPr lang="de-DE" sz="2400" noProof="1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noProof="1"/>
              <a:t>Schüler- Lehrernetze</a:t>
            </a:r>
            <a:br>
              <a:rPr lang="de-DE" sz="2400" noProof="1"/>
            </a:br>
            <a:endParaRPr lang="de-DE" sz="2400" noProof="1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noProof="1"/>
              <a:t>Hoher Datendurchsatz + LTE + POE</a:t>
            </a:r>
            <a:br>
              <a:rPr lang="de-DE" sz="2400" noProof="1"/>
            </a:br>
            <a:endParaRPr lang="de-DE" sz="2400" noProof="1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noProof="1"/>
              <a:t>Investitionssicherheit</a:t>
            </a:r>
            <a:br>
              <a:rPr lang="de-DE" sz="2400" noProof="1"/>
            </a:br>
            <a:endParaRPr lang="de-DE" sz="2400" noProof="1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noProof="1"/>
              <a:t>Integration in die pädagogische Lösung</a:t>
            </a:r>
            <a:br>
              <a:rPr lang="de-DE" sz="2400" noProof="1"/>
            </a:br>
            <a:endParaRPr lang="de-DE" sz="2400" noProof="1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noProof="1"/>
              <a:t>Einfache Installation</a:t>
            </a:r>
          </a:p>
          <a:p>
            <a:endParaRPr lang="de-DE" sz="2400" noProof="1"/>
          </a:p>
        </p:txBody>
      </p:sp>
    </p:spTree>
    <p:extLst>
      <p:ext uri="{BB962C8B-B14F-4D97-AF65-F5344CB8AC3E}">
        <p14:creationId xmlns:p14="http://schemas.microsoft.com/office/powerpoint/2010/main" val="344763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4E827AC6-E5C7-467E-811F-2ED405BBB21E}"/>
              </a:ext>
            </a:extLst>
          </p:cNvPr>
          <p:cNvSpPr txBox="1"/>
          <p:nvPr/>
        </p:nvSpPr>
        <p:spPr>
          <a:xfrm>
            <a:off x="528904" y="1724225"/>
            <a:ext cx="109548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Installation der Firewall: An der Konsole. Grafisch mit Ersteinrichtungs-Wizard.</a:t>
            </a:r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Access Points: Einfach ins Netz: Konfiguration erfolgt automatisch </a:t>
            </a:r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Switches: Einfach ins Netz. In der Firewall GUI: </a:t>
            </a:r>
            <a:r>
              <a:rPr lang="de-DE" sz="2400" dirty="0" err="1"/>
              <a:t>Autodetect</a:t>
            </a:r>
            <a:r>
              <a:rPr lang="de-DE" sz="2400" dirty="0"/>
              <a:t> ausführen.</a:t>
            </a:r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 err="1"/>
              <a:t>Config</a:t>
            </a:r>
            <a:r>
              <a:rPr lang="de-DE" sz="2400" dirty="0"/>
              <a:t> </a:t>
            </a:r>
            <a:r>
              <a:rPr lang="de-DE" sz="2400" dirty="0" err="1"/>
              <a:t>Deployment</a:t>
            </a:r>
            <a:r>
              <a:rPr lang="de-DE" sz="2400" dirty="0"/>
              <a:t> für viele Schulen</a:t>
            </a:r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Zentrale Überwachung aller Services in der Schule</a:t>
            </a:r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Servicekonzept: Wir Updaten. Auf Wunsch konfigurieren wir auch.</a:t>
            </a:r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VPN Struktur ins Rathaus für Fernwartung.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28905" y="331331"/>
            <a:ext cx="6285968" cy="78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vantGarde Bk BT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chemeClr val="bg1"/>
                </a:solidFill>
                <a:latin typeface="+mn-lt"/>
              </a:rPr>
              <a:t>Installation und Rollout: Einfach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2379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0" y="103909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16836" cy="880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03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>
          <a:xfrm>
            <a:off x="528905" y="331331"/>
            <a:ext cx="6285968" cy="78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vantGarde Bk BT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chemeClr val="bg1"/>
                </a:solidFill>
                <a:latin typeface="+mn-lt"/>
              </a:rPr>
              <a:t>Referenzen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8137383" y="5723339"/>
            <a:ext cx="3573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https://schulfirewall.de/ref_edu.pdf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90" y="2146379"/>
            <a:ext cx="6115904" cy="154326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836" y="1586527"/>
            <a:ext cx="5591955" cy="141942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143" y="4361805"/>
            <a:ext cx="6039693" cy="120031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9207" y="3838277"/>
            <a:ext cx="4504639" cy="81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53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enutzerdefinier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69C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830</Words>
  <Application>Microsoft Office PowerPoint</Application>
  <PresentationFormat>Breitbild</PresentationFormat>
  <Paragraphs>176</Paragraphs>
  <Slides>24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0" baseType="lpstr">
      <vt:lpstr>Arial</vt:lpstr>
      <vt:lpstr>AvantGarde</vt:lpstr>
      <vt:lpstr>AvantGarde Bk BT</vt:lpstr>
      <vt:lpstr>Calibri</vt:lpstr>
      <vt:lpstr>Wingdings</vt:lpstr>
      <vt:lpstr>Office Theme</vt:lpstr>
      <vt:lpstr>PowerPoint-Präsentation</vt:lpstr>
      <vt:lpstr>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Daria Coulter</dc:creator>
  <cp:lastModifiedBy>Frank Menne</cp:lastModifiedBy>
  <cp:revision>24</cp:revision>
  <dcterms:created xsi:type="dcterms:W3CDTF">2021-09-22T08:28:39Z</dcterms:created>
  <dcterms:modified xsi:type="dcterms:W3CDTF">2026-02-26T14:20:02Z</dcterms:modified>
</cp:coreProperties>
</file>